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x-msvideo"/>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0"/>
  </p:notesMasterIdLst>
  <p:sldIdLst>
    <p:sldId id="256" r:id="rId5"/>
    <p:sldId id="480" r:id="rId6"/>
    <p:sldId id="317" r:id="rId7"/>
    <p:sldId id="318" r:id="rId8"/>
    <p:sldId id="460" r:id="rId9"/>
    <p:sldId id="461" r:id="rId10"/>
    <p:sldId id="462" r:id="rId11"/>
    <p:sldId id="463" r:id="rId12"/>
    <p:sldId id="464" r:id="rId13"/>
    <p:sldId id="465" r:id="rId14"/>
    <p:sldId id="466" r:id="rId15"/>
    <p:sldId id="476" r:id="rId16"/>
    <p:sldId id="477" r:id="rId17"/>
    <p:sldId id="478" r:id="rId18"/>
    <p:sldId id="479" r:id="rId19"/>
    <p:sldId id="469" r:id="rId20"/>
    <p:sldId id="468" r:id="rId21"/>
    <p:sldId id="470" r:id="rId22"/>
    <p:sldId id="471" r:id="rId23"/>
    <p:sldId id="473" r:id="rId24"/>
    <p:sldId id="467" r:id="rId25"/>
    <p:sldId id="472" r:id="rId26"/>
    <p:sldId id="475" r:id="rId27"/>
    <p:sldId id="474" r:id="rId28"/>
    <p:sldId id="319" r:id="rId29"/>
  </p:sldIdLst>
  <p:sldSz cx="9144000" cy="6858000" type="screen4x3"/>
  <p:notesSz cx="6858000" cy="91440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Borrero Echeverry" initials="DBE" lastIdx="1" clrIdx="0">
    <p:extLst>
      <p:ext uri="{19B8F6BF-5375-455C-9EA6-DF929625EA0E}">
        <p15:presenceInfo xmlns:p15="http://schemas.microsoft.com/office/powerpoint/2012/main" userId="Daniel Borrero Echever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28"/>
    <a:srgbClr val="0000FF"/>
    <a:srgbClr val="4285F4"/>
    <a:srgbClr val="5153A5"/>
    <a:srgbClr val="E6E6E6"/>
    <a:srgbClr val="FF5050"/>
    <a:srgbClr val="A41835"/>
    <a:srgbClr val="B20706"/>
    <a:srgbClr val="7917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4" autoAdjust="0"/>
    <p:restoredTop sz="81212" autoAdjust="0"/>
  </p:normalViewPr>
  <p:slideViewPr>
    <p:cSldViewPr snapToGrid="0" snapToObjects="1">
      <p:cViewPr varScale="1">
        <p:scale>
          <a:sx n="90" d="100"/>
          <a:sy n="90" d="100"/>
        </p:scale>
        <p:origin x="348" y="78"/>
      </p:cViewPr>
      <p:guideLst>
        <p:guide orient="horz" pos="216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12.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0058B-F9BB-44C5-9776-0C23F6ED3A55}" type="datetimeFigureOut">
              <a:rPr lang="en-US" smtClean="0"/>
              <a:t>8/2/2021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1C8A4-2892-4650-9122-1525EB7B952E}" type="slidenum">
              <a:rPr lang="en-US" smtClean="0"/>
              <a:t>‹#›</a:t>
            </a:fld>
            <a:endParaRPr lang="en-US"/>
          </a:p>
        </p:txBody>
      </p:sp>
    </p:spTree>
    <p:extLst>
      <p:ext uri="{BB962C8B-B14F-4D97-AF65-F5344CB8AC3E}">
        <p14:creationId xmlns:p14="http://schemas.microsoft.com/office/powerpoint/2010/main" val="2096954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1C8A4-2892-4650-9122-1525EB7B952E}" type="slidenum">
              <a:rPr lang="en-US" smtClean="0"/>
              <a:t>1</a:t>
            </a:fld>
            <a:endParaRPr lang="en-US"/>
          </a:p>
        </p:txBody>
      </p:sp>
    </p:spTree>
    <p:extLst>
      <p:ext uri="{BB962C8B-B14F-4D97-AF65-F5344CB8AC3E}">
        <p14:creationId xmlns:p14="http://schemas.microsoft.com/office/powerpoint/2010/main" val="371053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1C8A4-2892-4650-9122-1525EB7B952E}" type="slidenum">
              <a:rPr lang="en-US" smtClean="0"/>
              <a:t>6</a:t>
            </a:fld>
            <a:endParaRPr lang="en-US"/>
          </a:p>
        </p:txBody>
      </p:sp>
    </p:spTree>
    <p:extLst>
      <p:ext uri="{BB962C8B-B14F-4D97-AF65-F5344CB8AC3E}">
        <p14:creationId xmlns:p14="http://schemas.microsoft.com/office/powerpoint/2010/main" val="2985480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1C8A4-2892-4650-9122-1525EB7B952E}" type="slidenum">
              <a:rPr lang="en-US" smtClean="0"/>
              <a:t>7</a:t>
            </a:fld>
            <a:endParaRPr lang="en-US"/>
          </a:p>
        </p:txBody>
      </p:sp>
    </p:spTree>
    <p:extLst>
      <p:ext uri="{BB962C8B-B14F-4D97-AF65-F5344CB8AC3E}">
        <p14:creationId xmlns:p14="http://schemas.microsoft.com/office/powerpoint/2010/main" val="428965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71C8A4-2892-4650-9122-1525EB7B952E}" type="slidenum">
              <a:rPr lang="en-US" smtClean="0"/>
              <a:t>25</a:t>
            </a:fld>
            <a:endParaRPr lang="en-US"/>
          </a:p>
        </p:txBody>
      </p:sp>
    </p:spTree>
    <p:extLst>
      <p:ext uri="{BB962C8B-B14F-4D97-AF65-F5344CB8AC3E}">
        <p14:creationId xmlns:p14="http://schemas.microsoft.com/office/powerpoint/2010/main" val="948077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A0028"/>
        </a:solidFill>
        <a:effectLst/>
      </p:bgPr>
    </p:bg>
    <p:spTree>
      <p:nvGrpSpPr>
        <p:cNvPr id="1" name=""/>
        <p:cNvGrpSpPr/>
        <p:nvPr/>
      </p:nvGrpSpPr>
      <p:grpSpPr>
        <a:xfrm>
          <a:off x="0" y="0"/>
          <a:ext cx="0" cy="0"/>
          <a:chOff x="0" y="0"/>
          <a:chExt cx="0" cy="0"/>
        </a:xfrm>
      </p:grpSpPr>
      <p:pic>
        <p:nvPicPr>
          <p:cNvPr id="3" name="Picture 2" descr="Compas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04570"/>
            <a:ext cx="4753429" cy="4753429"/>
          </a:xfrm>
          <a:prstGeom prst="rect">
            <a:avLst/>
          </a:prstGeom>
        </p:spPr>
      </p:pic>
      <p:pic>
        <p:nvPicPr>
          <p:cNvPr id="8" name="Picture 7" descr="wu_sig_left_wh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14106" y="181430"/>
            <a:ext cx="2500086" cy="640518"/>
          </a:xfrm>
          <a:prstGeom prst="rect">
            <a:avLst/>
          </a:prstGeom>
        </p:spPr>
      </p:pic>
      <p:sp>
        <p:nvSpPr>
          <p:cNvPr id="15" name="Title 1"/>
          <p:cNvSpPr>
            <a:spLocks noGrp="1"/>
          </p:cNvSpPr>
          <p:nvPr>
            <p:ph type="ctrTitle"/>
          </p:nvPr>
        </p:nvSpPr>
        <p:spPr>
          <a:xfrm>
            <a:off x="457199" y="5364237"/>
            <a:ext cx="8100181" cy="901095"/>
          </a:xfrm>
        </p:spPr>
        <p:txBody>
          <a:bodyPr/>
          <a:lstStyle>
            <a:lvl1pPr algn="l">
              <a:defRPr b="1">
                <a:solidFill>
                  <a:schemeClr val="bg1"/>
                </a:solidFill>
              </a:defRPr>
            </a:lvl1pPr>
          </a:lstStyle>
          <a:p>
            <a:r>
              <a:rPr lang="en-US"/>
              <a:t>Click to edit Master title style</a:t>
            </a:r>
            <a:endParaRPr lang="en-US" dirty="0"/>
          </a:p>
        </p:txBody>
      </p:sp>
      <p:sp>
        <p:nvSpPr>
          <p:cNvPr id="16" name="Subtitle 2"/>
          <p:cNvSpPr>
            <a:spLocks noGrp="1"/>
          </p:cNvSpPr>
          <p:nvPr>
            <p:ph type="subTitle" idx="1"/>
          </p:nvPr>
        </p:nvSpPr>
        <p:spPr>
          <a:xfrm>
            <a:off x="457200" y="6220580"/>
            <a:ext cx="6400800" cy="395515"/>
          </a:xfrm>
        </p:spPr>
        <p:txBody>
          <a:bodyPr>
            <a:normAutofit/>
          </a:bodyPr>
          <a:lstStyle>
            <a:lvl1pPr marL="0" indent="0" algn="l">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647267"/>
            <a:ext cx="5486400" cy="566738"/>
          </a:xfrm>
        </p:spPr>
        <p:txBody>
          <a:bodyPr anchor="b"/>
          <a:lstStyle>
            <a:lvl1pPr algn="l">
              <a:defRPr sz="2000" b="1">
                <a:solidFill>
                  <a:srgbClr val="A41835"/>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45944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6214005"/>
            <a:ext cx="5486400" cy="35370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p:cNvPicPr>
            <a:picLocks noChangeAspect="1"/>
          </p:cNvPicPr>
          <p:nvPr userDrawn="1"/>
        </p:nvPicPr>
        <p:blipFill>
          <a:blip r:embed="rId2"/>
          <a:stretch>
            <a:fillRect/>
          </a:stretch>
        </p:blipFill>
        <p:spPr>
          <a:xfrm>
            <a:off x="6350000" y="120953"/>
            <a:ext cx="2794000" cy="622300"/>
          </a:xfrm>
          <a:prstGeom prst="rect">
            <a:avLst/>
          </a:prstGeom>
        </p:spPr>
      </p:pic>
    </p:spTree>
    <p:extLst>
      <p:ext uri="{BB962C8B-B14F-4D97-AF65-F5344CB8AC3E}">
        <p14:creationId xmlns:p14="http://schemas.microsoft.com/office/powerpoint/2010/main" val="361598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6" name="Picture 5" descr="Compas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04570"/>
            <a:ext cx="4753429" cy="4753429"/>
          </a:xfrm>
          <a:prstGeom prst="rect">
            <a:avLst/>
          </a:prstGeom>
        </p:spPr>
      </p:pic>
      <p:sp>
        <p:nvSpPr>
          <p:cNvPr id="2" name="Title 1"/>
          <p:cNvSpPr>
            <a:spLocks noGrp="1"/>
          </p:cNvSpPr>
          <p:nvPr>
            <p:ph type="ctrTitle"/>
          </p:nvPr>
        </p:nvSpPr>
        <p:spPr>
          <a:xfrm>
            <a:off x="317319" y="5554505"/>
            <a:ext cx="7772400" cy="650368"/>
          </a:xfrm>
        </p:spPr>
        <p:txBody>
          <a:bodyPr>
            <a:noAutofit/>
          </a:bodyPr>
          <a:lstStyle>
            <a:lvl1pPr algn="l">
              <a:defRPr sz="4000" b="1">
                <a:solidFill>
                  <a:srgbClr val="A41835"/>
                </a:solidFill>
              </a:defRPr>
            </a:lvl1pPr>
          </a:lstStyle>
          <a:p>
            <a:r>
              <a:rPr lang="en-US"/>
              <a:t>Click to edit Master title style</a:t>
            </a:r>
            <a:endParaRPr lang="en-US" dirty="0"/>
          </a:p>
        </p:txBody>
      </p:sp>
      <p:sp>
        <p:nvSpPr>
          <p:cNvPr id="3" name="Subtitle 2"/>
          <p:cNvSpPr>
            <a:spLocks noGrp="1"/>
          </p:cNvSpPr>
          <p:nvPr>
            <p:ph type="subTitle" idx="1"/>
          </p:nvPr>
        </p:nvSpPr>
        <p:spPr>
          <a:xfrm>
            <a:off x="372534" y="6166074"/>
            <a:ext cx="6400800" cy="463592"/>
          </a:xfrm>
        </p:spPr>
        <p:txBody>
          <a:bodyPr>
            <a:normAutofit/>
          </a:bodyPr>
          <a:lstStyle>
            <a:lvl1pPr marL="0" indent="0" algn="l">
              <a:buNone/>
              <a:defRPr sz="1600" b="0" i="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3"/>
          <a:stretch>
            <a:fillRect/>
          </a:stretch>
        </p:blipFill>
        <p:spPr>
          <a:xfrm>
            <a:off x="6350000" y="120953"/>
            <a:ext cx="2794000" cy="622300"/>
          </a:xfrm>
          <a:prstGeom prst="rect">
            <a:avLst/>
          </a:prstGeom>
        </p:spPr>
      </p:pic>
    </p:spTree>
    <p:extLst>
      <p:ext uri="{BB962C8B-B14F-4D97-AF65-F5344CB8AC3E}">
        <p14:creationId xmlns:p14="http://schemas.microsoft.com/office/powerpoint/2010/main" val="23168024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8A002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1910" y="5364237"/>
            <a:ext cx="8100181" cy="901095"/>
          </a:xfrm>
        </p:spPr>
        <p:txBody>
          <a:bodyPr/>
          <a:lstStyle>
            <a:lvl1pPr algn="ct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6220580"/>
            <a:ext cx="6400800" cy="395515"/>
          </a:xfrm>
        </p:spPr>
        <p:txBody>
          <a:bodyPr>
            <a:normAutofit/>
          </a:bodyPr>
          <a:lstStyle>
            <a:lvl1pPr marL="0" indent="0" algn="ctr">
              <a:buNone/>
              <a:defRPr sz="1600" b="0" i="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descr="wu_sig_left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4106" y="181430"/>
            <a:ext cx="2500086" cy="640518"/>
          </a:xfrm>
          <a:prstGeom prst="rect">
            <a:avLst/>
          </a:prstGeom>
        </p:spPr>
      </p:pic>
      <p:sp>
        <p:nvSpPr>
          <p:cNvPr id="6" name="Picture Placeholder 10"/>
          <p:cNvSpPr>
            <a:spLocks noGrp="1"/>
          </p:cNvSpPr>
          <p:nvPr>
            <p:ph type="pic" sz="quarter" idx="13"/>
          </p:nvPr>
        </p:nvSpPr>
        <p:spPr>
          <a:xfrm>
            <a:off x="1654025" y="1382093"/>
            <a:ext cx="5835951" cy="3831333"/>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9236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554505"/>
            <a:ext cx="7772400" cy="650368"/>
          </a:xfrm>
        </p:spPr>
        <p:txBody>
          <a:bodyPr>
            <a:noAutofit/>
          </a:bodyPr>
          <a:lstStyle>
            <a:lvl1pPr algn="ctr">
              <a:defRPr sz="4000" b="1">
                <a:solidFill>
                  <a:srgbClr val="A41835"/>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6166074"/>
            <a:ext cx="6400800" cy="463592"/>
          </a:xfrm>
        </p:spPr>
        <p:txBody>
          <a:bodyPr>
            <a:normAutofit/>
          </a:bodyPr>
          <a:lstStyle>
            <a:lvl1pPr marL="0" indent="0" algn="ctr">
              <a:buNone/>
              <a:defRPr sz="1600" b="0" i="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Picture Placeholder 10"/>
          <p:cNvSpPr>
            <a:spLocks noGrp="1"/>
          </p:cNvSpPr>
          <p:nvPr>
            <p:ph type="pic" sz="quarter" idx="13"/>
          </p:nvPr>
        </p:nvSpPr>
        <p:spPr>
          <a:xfrm>
            <a:off x="1654025" y="1382093"/>
            <a:ext cx="5835951" cy="3831333"/>
          </a:xfrm>
        </p:spPr>
        <p:txBody>
          <a:bodyPr/>
          <a:lstStyle>
            <a:lvl1pPr marL="0" indent="0" algn="ctr">
              <a:buNone/>
              <a:defRPr/>
            </a:lvl1pPr>
          </a:lstStyle>
          <a:p>
            <a:r>
              <a:rPr lang="en-US"/>
              <a:t>Click icon to add picture</a:t>
            </a:r>
            <a:endParaRPr lang="en-US" dirty="0"/>
          </a:p>
        </p:txBody>
      </p:sp>
      <p:pic>
        <p:nvPicPr>
          <p:cNvPr id="17" name="Picture 16"/>
          <p:cNvPicPr>
            <a:picLocks noChangeAspect="1"/>
          </p:cNvPicPr>
          <p:nvPr userDrawn="1"/>
        </p:nvPicPr>
        <p:blipFill>
          <a:blip r:embed="rId2"/>
          <a:stretch>
            <a:fillRect/>
          </a:stretch>
        </p:blipFill>
        <p:spPr>
          <a:xfrm>
            <a:off x="6350000" y="120953"/>
            <a:ext cx="2794000" cy="622300"/>
          </a:xfrm>
          <a:prstGeom prst="rect">
            <a:avLst/>
          </a:prstGeom>
        </p:spPr>
      </p:pic>
    </p:spTree>
    <p:extLst>
      <p:ext uri="{BB962C8B-B14F-4D97-AF65-F5344CB8AC3E}">
        <p14:creationId xmlns:p14="http://schemas.microsoft.com/office/powerpoint/2010/main" val="218738840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343" y="1582056"/>
            <a:ext cx="8075990" cy="4816324"/>
          </a:xfrm>
        </p:spPr>
        <p:txBody>
          <a:bodyPr/>
          <a:lstStyle>
            <a:lvl1pPr>
              <a:defRPr sz="280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a:stretch>
            <a:fillRect/>
          </a:stretch>
        </p:blipFill>
        <p:spPr>
          <a:xfrm>
            <a:off x="6350000" y="120953"/>
            <a:ext cx="2794000" cy="622300"/>
          </a:xfrm>
          <a:prstGeom prst="rect">
            <a:avLst/>
          </a:prstGeom>
        </p:spPr>
      </p:pic>
      <p:sp>
        <p:nvSpPr>
          <p:cNvPr id="10" name="Title 1"/>
          <p:cNvSpPr>
            <a:spLocks noGrp="1"/>
          </p:cNvSpPr>
          <p:nvPr>
            <p:ph type="title"/>
          </p:nvPr>
        </p:nvSpPr>
        <p:spPr>
          <a:xfrm>
            <a:off x="257629" y="114901"/>
            <a:ext cx="5275942" cy="677332"/>
          </a:xfrm>
        </p:spPr>
        <p:txBody>
          <a:bodyPr>
            <a:normAutofit/>
          </a:bodyPr>
          <a:lstStyle>
            <a:lvl1pPr algn="l">
              <a:defRPr sz="2800" b="1">
                <a:solidFill>
                  <a:srgbClr val="A41835"/>
                </a:solidFill>
              </a:defRPr>
            </a:lvl1pPr>
          </a:lstStyle>
          <a:p>
            <a:r>
              <a:rPr lang="en-US"/>
              <a:t>Click to edit Master title style</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3238" y="1576009"/>
            <a:ext cx="5164666" cy="4816324"/>
          </a:xfrm>
        </p:spPr>
        <p:txBody>
          <a:bodyPr/>
          <a:lstStyle>
            <a:lvl1pPr>
              <a:defRPr sz="280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0"/>
          </p:nvPr>
        </p:nvSpPr>
        <p:spPr>
          <a:xfrm>
            <a:off x="257175" y="1576009"/>
            <a:ext cx="3335338" cy="4816324"/>
          </a:xfrm>
        </p:spPr>
        <p:txBody>
          <a:bodyPr/>
          <a:lstStyle>
            <a:lvl1pPr marL="0" indent="0">
              <a:buNone/>
              <a:defRPr/>
            </a:lvl1pPr>
          </a:lstStyle>
          <a:p>
            <a:pPr lvl="0"/>
            <a:r>
              <a:rPr lang="en-US"/>
              <a:t>Click to edit Master text styles</a:t>
            </a:r>
          </a:p>
        </p:txBody>
      </p:sp>
      <p:pic>
        <p:nvPicPr>
          <p:cNvPr id="9" name="Picture 8"/>
          <p:cNvPicPr>
            <a:picLocks noChangeAspect="1"/>
          </p:cNvPicPr>
          <p:nvPr userDrawn="1"/>
        </p:nvPicPr>
        <p:blipFill>
          <a:blip r:embed="rId2"/>
          <a:stretch>
            <a:fillRect/>
          </a:stretch>
        </p:blipFill>
        <p:spPr>
          <a:xfrm>
            <a:off x="6350000" y="120953"/>
            <a:ext cx="2794000" cy="622300"/>
          </a:xfrm>
          <a:prstGeom prst="rect">
            <a:avLst/>
          </a:prstGeom>
        </p:spPr>
      </p:pic>
      <p:sp>
        <p:nvSpPr>
          <p:cNvPr id="10" name="Title 1"/>
          <p:cNvSpPr>
            <a:spLocks noGrp="1"/>
          </p:cNvSpPr>
          <p:nvPr>
            <p:ph type="title"/>
          </p:nvPr>
        </p:nvSpPr>
        <p:spPr>
          <a:xfrm>
            <a:off x="257629" y="114901"/>
            <a:ext cx="5275942" cy="677332"/>
          </a:xfrm>
        </p:spPr>
        <p:txBody>
          <a:bodyPr>
            <a:normAutofit/>
          </a:bodyPr>
          <a:lstStyle>
            <a:lvl1pPr algn="l">
              <a:defRPr sz="2800" b="1">
                <a:solidFill>
                  <a:srgbClr val="A41835"/>
                </a:solidFill>
              </a:defRPr>
            </a:lvl1pPr>
          </a:lstStyle>
          <a:p>
            <a:r>
              <a:rPr lang="en-US"/>
              <a:t>Click to edit Master title style</a:t>
            </a:r>
            <a:endParaRPr lang="en-US" dirty="0"/>
          </a:p>
        </p:txBody>
      </p:sp>
    </p:spTree>
    <p:extLst>
      <p:ext uri="{BB962C8B-B14F-4D97-AF65-F5344CB8AC3E}">
        <p14:creationId xmlns:p14="http://schemas.microsoft.com/office/powerpoint/2010/main" val="2212873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7629" y="114901"/>
            <a:ext cx="5275942" cy="677332"/>
          </a:xfrm>
        </p:spPr>
        <p:txBody>
          <a:bodyPr>
            <a:normAutofit/>
          </a:bodyPr>
          <a:lstStyle>
            <a:lvl1pPr algn="l">
              <a:defRPr sz="2800" b="1">
                <a:solidFill>
                  <a:srgbClr val="A41835"/>
                </a:solidFill>
              </a:defRPr>
            </a:lvl1pPr>
          </a:lstStyle>
          <a:p>
            <a:r>
              <a:rPr lang="en-US"/>
              <a:t>Click to edit Master title style</a:t>
            </a:r>
            <a:endParaRPr lang="en-US" dirty="0"/>
          </a:p>
        </p:txBody>
      </p:sp>
      <p:sp>
        <p:nvSpPr>
          <p:cNvPr id="3" name="Content Placeholder 2"/>
          <p:cNvSpPr>
            <a:spLocks noGrp="1"/>
          </p:cNvSpPr>
          <p:nvPr>
            <p:ph idx="1"/>
          </p:nvPr>
        </p:nvSpPr>
        <p:spPr>
          <a:xfrm>
            <a:off x="6652381" y="1052286"/>
            <a:ext cx="2419048" cy="5581951"/>
          </a:xfrm>
        </p:spPr>
        <p:txBody>
          <a:bodyPr/>
          <a:lstStyle>
            <a:lvl1pPr marL="285750" indent="-285750">
              <a:buFont typeface="Arial"/>
              <a:buChar char="•"/>
              <a:defRPr sz="1800">
                <a:solidFill>
                  <a:srgbClr val="A41835"/>
                </a:solidFill>
              </a:defRPr>
            </a:lvl1pPr>
            <a:lvl2pPr marL="742950" indent="-285750">
              <a:lnSpc>
                <a:spcPct val="140000"/>
              </a:lnSpc>
              <a:buFont typeface="Arial"/>
              <a:buChar char="•"/>
              <a:defRPr sz="1600"/>
            </a:lvl2pPr>
          </a:lstStyle>
          <a:p>
            <a:pPr lvl="0"/>
            <a:r>
              <a:rPr lang="en-US"/>
              <a:t>Click to edit Master text styles</a:t>
            </a:r>
          </a:p>
          <a:p>
            <a:pPr lvl="1"/>
            <a:r>
              <a:rPr lang="en-US"/>
              <a:t>Second level</a:t>
            </a:r>
          </a:p>
        </p:txBody>
      </p:sp>
      <p:sp>
        <p:nvSpPr>
          <p:cNvPr id="5" name="Content Placeholder 4"/>
          <p:cNvSpPr>
            <a:spLocks noGrp="1"/>
          </p:cNvSpPr>
          <p:nvPr>
            <p:ph sz="quarter" idx="10"/>
          </p:nvPr>
        </p:nvSpPr>
        <p:spPr>
          <a:xfrm>
            <a:off x="257175" y="1052287"/>
            <a:ext cx="6177492" cy="5581952"/>
          </a:xfrm>
        </p:spPr>
        <p:txBody>
          <a:bodyPr/>
          <a:lstStyle>
            <a:lvl1pPr marL="0" indent="0">
              <a:buNone/>
              <a:defRPr/>
            </a:lvl1pPr>
          </a:lstStyle>
          <a:p>
            <a:pPr lvl="0"/>
            <a:r>
              <a:rPr lang="en-US"/>
              <a:t>Click to edit Master text styles</a:t>
            </a:r>
          </a:p>
        </p:txBody>
      </p:sp>
      <p:pic>
        <p:nvPicPr>
          <p:cNvPr id="9" name="Picture 8"/>
          <p:cNvPicPr>
            <a:picLocks noChangeAspect="1"/>
          </p:cNvPicPr>
          <p:nvPr userDrawn="1"/>
        </p:nvPicPr>
        <p:blipFill>
          <a:blip r:embed="rId2"/>
          <a:stretch>
            <a:fillRect/>
          </a:stretch>
        </p:blipFill>
        <p:spPr>
          <a:xfrm>
            <a:off x="6350000" y="120953"/>
            <a:ext cx="2794000" cy="622300"/>
          </a:xfrm>
          <a:prstGeom prst="rect">
            <a:avLst/>
          </a:prstGeom>
        </p:spPr>
      </p:pic>
    </p:spTree>
    <p:extLst>
      <p:ext uri="{BB962C8B-B14F-4D97-AF65-F5344CB8AC3E}">
        <p14:creationId xmlns:p14="http://schemas.microsoft.com/office/powerpoint/2010/main" val="99698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6350000" y="120953"/>
            <a:ext cx="2794000" cy="622300"/>
          </a:xfrm>
          <a:prstGeom prst="rect">
            <a:avLst/>
          </a:prstGeom>
        </p:spPr>
      </p:pic>
      <p:sp>
        <p:nvSpPr>
          <p:cNvPr id="10" name="Title 1"/>
          <p:cNvSpPr>
            <a:spLocks noGrp="1"/>
          </p:cNvSpPr>
          <p:nvPr>
            <p:ph type="title"/>
          </p:nvPr>
        </p:nvSpPr>
        <p:spPr>
          <a:xfrm>
            <a:off x="257629" y="114901"/>
            <a:ext cx="5275942" cy="677332"/>
          </a:xfrm>
        </p:spPr>
        <p:txBody>
          <a:bodyPr>
            <a:normAutofit/>
          </a:bodyPr>
          <a:lstStyle>
            <a:lvl1pPr algn="l">
              <a:defRPr sz="2800" b="1">
                <a:solidFill>
                  <a:srgbClr val="A41835"/>
                </a:solidFill>
              </a:defRPr>
            </a:lvl1pPr>
          </a:lstStyle>
          <a:p>
            <a:r>
              <a:rPr lang="en-US"/>
              <a:t>Click to edit Master title style</a:t>
            </a:r>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350000" y="120953"/>
            <a:ext cx="2794000" cy="622300"/>
          </a:xfrm>
          <a:prstGeom prst="rect">
            <a:avLst/>
          </a:prstGeom>
        </p:spPr>
      </p:pic>
    </p:spTree>
    <p:extLst>
      <p:ext uri="{BB962C8B-B14F-4D97-AF65-F5344CB8AC3E}">
        <p14:creationId xmlns:p14="http://schemas.microsoft.com/office/powerpoint/2010/main" val="1249224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8/2/2021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8" r:id="rId2"/>
    <p:sldLayoutId id="2147493482" r:id="rId3"/>
    <p:sldLayoutId id="2147493477" r:id="rId4"/>
    <p:sldLayoutId id="2147493457" r:id="rId5"/>
    <p:sldLayoutId id="2147493480" r:id="rId6"/>
    <p:sldLayoutId id="2147493481" r:id="rId7"/>
    <p:sldLayoutId id="2147493461" r:id="rId8"/>
    <p:sldLayoutId id="2147493462" r:id="rId9"/>
    <p:sldLayoutId id="2147493464"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17.jpeg"/><Relationship Id="rId2" Type="http://schemas.openxmlformats.org/officeDocument/2006/relationships/image" Target="../media/image39.gif"/><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hyperlink" Target="http://handsonresearch.org/2012/HandsOnSessions/K.zip" TargetMode="External"/><Relationship Id="rId7" Type="http://schemas.openxmlformats.org/officeDocument/2006/relationships/oleObject" Target="../embeddings/oleObject22.bin"/><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handsonresearch.org/2013/HandsOnSessions/final_package_Turbulence_session.zip" TargetMode="External"/><Relationship Id="rId9" Type="http://schemas.openxmlformats.org/officeDocument/2006/relationships/hyperlink" Target="https://docs.google.com/spreadsheets/d/16B9u0n9XWzJ_FSCdiOgWJ3FaxEbwMpyby4QhJ40egRw/edit?usp=sharin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hyperlink" Target="https://drive.google.com/file/d/1A2ynmsv1TTUbthEnRxUywA9Xjdgcm_Pq/view?usp=sharing" TargetMode="External"/><Relationship Id="rId5" Type="http://schemas.openxmlformats.org/officeDocument/2006/relationships/hyperlink" Target="https://drive.google.com/file/d/1skyF07o6SMaZ_oWTe5dzvgZcr8O0Ob2t/view?usp=sharing" TargetMode="Externa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3.png"/><Relationship Id="rId1" Type="http://schemas.openxmlformats.org/officeDocument/2006/relationships/slideLayout" Target="../slideLayouts/slideLayout5.xml"/><Relationship Id="rId4" Type="http://schemas.openxmlformats.org/officeDocument/2006/relationships/hyperlink" Target="https://drive.google.com/file/d/1g1QvrSVUq6oEE9fOKarN3-WvxXofKIbt/view?usp=shar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hyperlink" Target="http://handsonresearch.org/2012/HandsOnSessions/K.zip"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handsonresearch.org/2013/HandsOnSessions/final_package_Turbulence_session.zip"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9.wmf"/><Relationship Id="rId17" Type="http://schemas.openxmlformats.org/officeDocument/2006/relationships/image" Target="../media/image11.png"/><Relationship Id="rId2" Type="http://schemas.openxmlformats.org/officeDocument/2006/relationships/slideLayout" Target="../slideLayouts/slideLayout5.xml"/><Relationship Id="rId16" Type="http://schemas.openxmlformats.org/officeDocument/2006/relationships/image" Target="../media/image11.wmf"/><Relationship Id="rId1" Type="http://schemas.openxmlformats.org/officeDocument/2006/relationships/vmlDrawing" Target="../drawings/vmlDrawing1.vml"/><Relationship Id="rId6" Type="http://schemas.openxmlformats.org/officeDocument/2006/relationships/image" Target="../media/image6.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8.wmf"/><Relationship Id="rId4" Type="http://schemas.openxmlformats.org/officeDocument/2006/relationships/image" Target="../media/image5.wmf"/><Relationship Id="rId9" Type="http://schemas.openxmlformats.org/officeDocument/2006/relationships/oleObject" Target="../embeddings/oleObject4.bin"/><Relationship Id="rId14"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14.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3.wmf"/><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8.wmf"/><Relationship Id="rId11" Type="http://schemas.openxmlformats.org/officeDocument/2006/relationships/oleObject" Target="../embeddings/oleObject13.bin"/><Relationship Id="rId5" Type="http://schemas.openxmlformats.org/officeDocument/2006/relationships/oleObject" Target="../embeddings/oleObject9.bin"/><Relationship Id="rId10" Type="http://schemas.openxmlformats.org/officeDocument/2006/relationships/oleObject" Target="../embeddings/oleObject12.bin"/><Relationship Id="rId4" Type="http://schemas.openxmlformats.org/officeDocument/2006/relationships/image" Target="../media/image12.wmf"/><Relationship Id="rId9" Type="http://schemas.openxmlformats.org/officeDocument/2006/relationships/oleObject" Target="../embeddings/oleObject11.bin"/><Relationship Id="rId14" Type="http://schemas.openxmlformats.org/officeDocument/2006/relationships/image" Target="../media/image14.wm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16.wmf"/><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5.xml"/><Relationship Id="rId16" Type="http://schemas.openxmlformats.org/officeDocument/2006/relationships/image" Target="../media/image25.png"/><Relationship Id="rId1" Type="http://schemas.openxmlformats.org/officeDocument/2006/relationships/vmlDrawing" Target="../drawings/vmlDrawing3.vml"/><Relationship Id="rId6" Type="http://schemas.openxmlformats.org/officeDocument/2006/relationships/oleObject" Target="../embeddings/oleObject16.bin"/><Relationship Id="rId11" Type="http://schemas.openxmlformats.org/officeDocument/2006/relationships/image" Target="../media/image39.png"/><Relationship Id="rId5" Type="http://schemas.openxmlformats.org/officeDocument/2006/relationships/image" Target="../media/image15.wmf"/><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oleObject" Target="../embeddings/oleObject15.bin"/><Relationship Id="rId9" Type="http://schemas.openxmlformats.org/officeDocument/2006/relationships/image" Target="../media/image19.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wmf"/><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oleObject" Target="../embeddings/oleObject17.bin"/><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3.xml"/><Relationship Id="rId7" Type="http://schemas.openxmlformats.org/officeDocument/2006/relationships/image" Target="../media/image31.w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oleObject19.bin"/><Relationship Id="rId5" Type="http://schemas.openxmlformats.org/officeDocument/2006/relationships/image" Target="../media/image30.wmf"/><Relationship Id="rId4" Type="http://schemas.openxmlformats.org/officeDocument/2006/relationships/oleObject" Target="../embeddings/oleObject18.bin"/><Relationship Id="rId9" Type="http://schemas.openxmlformats.org/officeDocument/2006/relationships/image" Target="../media/image32.wmf"/></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www.youtube.com/watch?v=7jTeiz_f1iY"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C:\Documents%20and%20Settings\Daniel\Desktop\ASCTalk\Turbulence.wmv" TargetMode="External"/><Relationship Id="rId1" Type="http://schemas.openxmlformats.org/officeDocument/2006/relationships/vmlDrawing" Target="../drawings/vmlDrawing6.vml"/><Relationship Id="rId6" Type="http://schemas.openxmlformats.org/officeDocument/2006/relationships/image" Target="../media/image37.wmf"/><Relationship Id="rId5" Type="http://schemas.openxmlformats.org/officeDocument/2006/relationships/oleObject" Target="../embeddings/oleObject21.bin"/><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7564" y="4217063"/>
            <a:ext cx="6400800" cy="1268556"/>
          </a:xfrm>
        </p:spPr>
        <p:txBody>
          <a:bodyPr>
            <a:normAutofit/>
          </a:bodyPr>
          <a:lstStyle/>
          <a:p>
            <a:r>
              <a:rPr lang="en-US" sz="2000" dirty="0"/>
              <a:t>Daniel Borrero</a:t>
            </a:r>
          </a:p>
          <a:p>
            <a:r>
              <a:rPr lang="en-US" sz="2000" dirty="0"/>
              <a:t>Department of Physics</a:t>
            </a:r>
          </a:p>
          <a:p>
            <a:r>
              <a:rPr lang="en-US" sz="2000" dirty="0"/>
              <a:t>Willamette University</a:t>
            </a:r>
          </a:p>
        </p:txBody>
      </p:sp>
      <p:sp>
        <p:nvSpPr>
          <p:cNvPr id="4" name="Rectangle 3">
            <a:extLst>
              <a:ext uri="{FF2B5EF4-FFF2-40B4-BE49-F238E27FC236}">
                <a16:creationId xmlns:a16="http://schemas.microsoft.com/office/drawing/2014/main" id="{852A0F54-24BC-4BC1-B075-F6CB5431D623}"/>
              </a:ext>
            </a:extLst>
          </p:cNvPr>
          <p:cNvSpPr/>
          <p:nvPr/>
        </p:nvSpPr>
        <p:spPr>
          <a:xfrm>
            <a:off x="5476461" y="178904"/>
            <a:ext cx="3667539" cy="1277179"/>
          </a:xfrm>
          <a:prstGeom prst="rect">
            <a:avLst/>
          </a:prstGeom>
          <a:solidFill>
            <a:srgbClr val="8A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158DAD6-3570-45C3-9838-625A6672EA32}"/>
              </a:ext>
            </a:extLst>
          </p:cNvPr>
          <p:cNvSpPr/>
          <p:nvPr/>
        </p:nvSpPr>
        <p:spPr>
          <a:xfrm>
            <a:off x="4651459" y="1892963"/>
            <a:ext cx="407611" cy="4648200"/>
          </a:xfrm>
          <a:prstGeom prst="rect">
            <a:avLst/>
          </a:prstGeom>
          <a:solidFill>
            <a:srgbClr val="8A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97564" y="2557568"/>
            <a:ext cx="8329876" cy="901095"/>
          </a:xfrm>
        </p:spPr>
        <p:txBody>
          <a:bodyPr>
            <a:normAutofit fontScale="90000"/>
          </a:bodyPr>
          <a:lstStyle/>
          <a:p>
            <a:r>
              <a:rPr lang="en-US" b="0" dirty="0"/>
              <a:t>Exploring Dynamical </a:t>
            </a:r>
            <a:br>
              <a:rPr lang="en-US" b="0" dirty="0"/>
            </a:br>
            <a:r>
              <a:rPr lang="en-US" b="0" dirty="0"/>
              <a:t>Bifurcations in Fluid Flows Using Digital Image Correlation</a:t>
            </a:r>
            <a:endParaRPr lang="en-US" dirty="0"/>
          </a:p>
        </p:txBody>
      </p:sp>
      <p:sp>
        <p:nvSpPr>
          <p:cNvPr id="6" name="TextBox 5"/>
          <p:cNvSpPr txBox="1"/>
          <p:nvPr/>
        </p:nvSpPr>
        <p:spPr>
          <a:xfrm>
            <a:off x="7596786" y="6368534"/>
            <a:ext cx="1321837" cy="369332"/>
          </a:xfrm>
          <a:prstGeom prst="rect">
            <a:avLst/>
          </a:prstGeom>
          <a:noFill/>
        </p:spPr>
        <p:txBody>
          <a:bodyPr wrap="none" rtlCol="0">
            <a:spAutoFit/>
          </a:bodyPr>
          <a:lstStyle/>
          <a:p>
            <a:r>
              <a:rPr lang="en-US" dirty="0" err="1">
                <a:solidFill>
                  <a:schemeClr val="bg1"/>
                </a:solidFill>
              </a:rPr>
              <a:t>vBFY</a:t>
            </a:r>
            <a:r>
              <a:rPr lang="en-US" dirty="0">
                <a:solidFill>
                  <a:schemeClr val="bg1"/>
                </a:solidFill>
              </a:rPr>
              <a:t> 2021</a:t>
            </a:r>
          </a:p>
        </p:txBody>
      </p:sp>
      <p:sp>
        <p:nvSpPr>
          <p:cNvPr id="7" name="Rectangle 6">
            <a:extLst>
              <a:ext uri="{FF2B5EF4-FFF2-40B4-BE49-F238E27FC236}">
                <a16:creationId xmlns:a16="http://schemas.microsoft.com/office/drawing/2014/main" id="{E9918556-3949-426A-B4D0-FDC4B134D5CD}"/>
              </a:ext>
            </a:extLst>
          </p:cNvPr>
          <p:cNvSpPr/>
          <p:nvPr/>
        </p:nvSpPr>
        <p:spPr>
          <a:xfrm>
            <a:off x="4348716" y="6177516"/>
            <a:ext cx="710354" cy="680484"/>
          </a:xfrm>
          <a:prstGeom prst="rect">
            <a:avLst/>
          </a:prstGeom>
          <a:solidFill>
            <a:srgbClr val="8A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26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40792495-857B-4112-8023-FB3D0B16EEC4}"/>
              </a:ext>
            </a:extLst>
          </p:cNvPr>
          <p:cNvPicPr>
            <a:picLocks noGrp="1" noChangeAspect="1"/>
          </p:cNvPicPr>
          <p:nvPr>
            <p:ph idx="1"/>
          </p:nvPr>
        </p:nvPicPr>
        <p:blipFill>
          <a:blip r:embed="rId2"/>
          <a:stretch>
            <a:fillRect/>
          </a:stretch>
        </p:blipFill>
        <p:spPr>
          <a:xfrm>
            <a:off x="6243480" y="2008856"/>
            <a:ext cx="2317019" cy="1553118"/>
          </a:xfrm>
        </p:spPr>
      </p:pic>
      <p:sp>
        <p:nvSpPr>
          <p:cNvPr id="3" name="Title 2">
            <a:extLst>
              <a:ext uri="{FF2B5EF4-FFF2-40B4-BE49-F238E27FC236}">
                <a16:creationId xmlns:a16="http://schemas.microsoft.com/office/drawing/2014/main" id="{56024773-FED6-453D-A083-136C8FBD3E01}"/>
              </a:ext>
            </a:extLst>
          </p:cNvPr>
          <p:cNvSpPr>
            <a:spLocks noGrp="1"/>
          </p:cNvSpPr>
          <p:nvPr>
            <p:ph type="title"/>
          </p:nvPr>
        </p:nvSpPr>
        <p:spPr/>
        <p:txBody>
          <a:bodyPr/>
          <a:lstStyle/>
          <a:p>
            <a:r>
              <a:rPr lang="en-US" dirty="0"/>
              <a:t>The Transition to Turbulence</a:t>
            </a:r>
          </a:p>
        </p:txBody>
      </p:sp>
      <p:pic>
        <p:nvPicPr>
          <p:cNvPr id="5" name="Picture 2">
            <a:extLst>
              <a:ext uri="{FF2B5EF4-FFF2-40B4-BE49-F238E27FC236}">
                <a16:creationId xmlns:a16="http://schemas.microsoft.com/office/drawing/2014/main" id="{7EE25F0F-8346-4E22-94E8-661ABC98EEB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63" r="16874"/>
          <a:stretch/>
        </p:blipFill>
        <p:spPr bwMode="auto">
          <a:xfrm>
            <a:off x="3059984" y="1993004"/>
            <a:ext cx="2769186" cy="193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224E4774-1B9E-426E-BBF9-5A8050D1AE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863" r="16874"/>
          <a:stretch/>
        </p:blipFill>
        <p:spPr bwMode="auto">
          <a:xfrm>
            <a:off x="113012" y="1962372"/>
            <a:ext cx="2856853" cy="199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39DCE2E2-CAF0-4698-BCD5-5D6EEE7BEF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34" t="12070" r="87410" b="16555"/>
          <a:stretch/>
        </p:blipFill>
        <p:spPr bwMode="auto">
          <a:xfrm>
            <a:off x="5917384" y="1962372"/>
            <a:ext cx="295032" cy="1585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a:extLst>
              <a:ext uri="{FF2B5EF4-FFF2-40B4-BE49-F238E27FC236}">
                <a16:creationId xmlns:a16="http://schemas.microsoft.com/office/drawing/2014/main" id="{BDEDFCF9-2121-4407-967F-2E153008BD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64" t="83074" r="16874" b="5482"/>
          <a:stretch/>
        </p:blipFill>
        <p:spPr bwMode="auto">
          <a:xfrm>
            <a:off x="6227217" y="3581990"/>
            <a:ext cx="2367280" cy="25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9" name="Content Placeholder 1">
                <a:extLst>
                  <a:ext uri="{FF2B5EF4-FFF2-40B4-BE49-F238E27FC236}">
                    <a16:creationId xmlns:a16="http://schemas.microsoft.com/office/drawing/2014/main" id="{7ED2FD51-01F7-469A-8E11-8AC3C8B90814}"/>
                  </a:ext>
                </a:extLst>
              </p:cNvPr>
              <p:cNvSpPr txBox="1">
                <a:spLocks/>
              </p:cNvSpPr>
              <p:nvPr/>
            </p:nvSpPr>
            <p:spPr>
              <a:xfrm>
                <a:off x="257629" y="3976574"/>
                <a:ext cx="4708071" cy="26495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a:t>As </a:t>
                </a:r>
                <a14:m>
                  <m:oMath xmlns:m="http://schemas.openxmlformats.org/officeDocument/2006/math">
                    <m:r>
                      <a:rPr lang="en-US" sz="2000" b="0" i="1" smtClean="0">
                        <a:latin typeface="Cambria Math" panose="02040503050406030204" pitchFamily="18" charset="0"/>
                      </a:rPr>
                      <m:t>𝑅𝑒</m:t>
                    </m:r>
                  </m:oMath>
                </a14:m>
                <a:r>
                  <a:rPr lang="en-US" sz="2000" dirty="0"/>
                  <a:t> increases, flows become more complex through a series of discrete bifurcations that break the spatial and temporal symmetries of the flow. Often these bifurcations occurs on a low dimensional manifold embedded in the full high-dimensional state space, so low dimensional dynamical systems theory can be used.</a:t>
                </a:r>
              </a:p>
            </p:txBody>
          </p:sp>
        </mc:Choice>
        <mc:Fallback>
          <p:sp>
            <p:nvSpPr>
              <p:cNvPr id="19" name="Content Placeholder 1">
                <a:extLst>
                  <a:ext uri="{FF2B5EF4-FFF2-40B4-BE49-F238E27FC236}">
                    <a16:creationId xmlns:a16="http://schemas.microsoft.com/office/drawing/2014/main" id="{7ED2FD51-01F7-469A-8E11-8AC3C8B90814}"/>
                  </a:ext>
                </a:extLst>
              </p:cNvPr>
              <p:cNvSpPr txBox="1">
                <a:spLocks noRot="1" noChangeAspect="1" noMove="1" noResize="1" noEditPoints="1" noAdjustHandles="1" noChangeArrowheads="1" noChangeShapeType="1" noTextEdit="1"/>
              </p:cNvSpPr>
              <p:nvPr/>
            </p:nvSpPr>
            <p:spPr>
              <a:xfrm>
                <a:off x="257629" y="3976574"/>
                <a:ext cx="4708071" cy="2649562"/>
              </a:xfrm>
              <a:prstGeom prst="rect">
                <a:avLst/>
              </a:prstGeom>
              <a:blipFill>
                <a:blip r:embed="rId5"/>
                <a:stretch>
                  <a:fillRect l="-1294" t="-920" b="-11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9B45F8A-A553-4E60-BB6B-64B88D9C30D7}"/>
                  </a:ext>
                </a:extLst>
              </p:cNvPr>
              <p:cNvSpPr txBox="1"/>
              <p:nvPr/>
            </p:nvSpPr>
            <p:spPr>
              <a:xfrm>
                <a:off x="2784608" y="1292376"/>
                <a:ext cx="1579535" cy="369332"/>
              </a:xfrm>
              <a:prstGeom prst="rect">
                <a:avLst/>
              </a:prstGeom>
              <a:noFill/>
            </p:spPr>
            <p:txBody>
              <a:bodyPr wrap="none" rtlCol="0">
                <a:spAutoFit/>
              </a:bodyPr>
              <a:lstStyle/>
              <a:p>
                <a:r>
                  <a:rPr lang="en-US" b="0" dirty="0"/>
                  <a:t>Increasing </a:t>
                </a:r>
                <a14:m>
                  <m:oMath xmlns:m="http://schemas.openxmlformats.org/officeDocument/2006/math">
                    <m:r>
                      <a:rPr lang="en-US" b="0" i="1" smtClean="0">
                        <a:latin typeface="Cambria Math" panose="02040503050406030204" pitchFamily="18" charset="0"/>
                      </a:rPr>
                      <m:t>𝑅𝑒</m:t>
                    </m:r>
                  </m:oMath>
                </a14:m>
                <a:endParaRPr lang="en-US" dirty="0"/>
              </a:p>
            </p:txBody>
          </p:sp>
        </mc:Choice>
        <mc:Fallback xmlns="">
          <p:sp>
            <p:nvSpPr>
              <p:cNvPr id="20" name="TextBox 19">
                <a:extLst>
                  <a:ext uri="{FF2B5EF4-FFF2-40B4-BE49-F238E27FC236}">
                    <a16:creationId xmlns:a16="http://schemas.microsoft.com/office/drawing/2014/main" id="{19B45F8A-A553-4E60-BB6B-64B88D9C30D7}"/>
                  </a:ext>
                </a:extLst>
              </p:cNvPr>
              <p:cNvSpPr txBox="1">
                <a:spLocks noRot="1" noChangeAspect="1" noMove="1" noResize="1" noEditPoints="1" noAdjustHandles="1" noChangeArrowheads="1" noChangeShapeType="1" noTextEdit="1"/>
              </p:cNvSpPr>
              <p:nvPr/>
            </p:nvSpPr>
            <p:spPr>
              <a:xfrm>
                <a:off x="2784608" y="1292376"/>
                <a:ext cx="1579535" cy="369332"/>
              </a:xfrm>
              <a:prstGeom prst="rect">
                <a:avLst/>
              </a:prstGeom>
              <a:blipFill>
                <a:blip r:embed="rId6"/>
                <a:stretch>
                  <a:fillRect l="-3475" t="-8197" b="-2459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2DD49E6A-19BD-4867-9D98-72845FD88029}"/>
              </a:ext>
            </a:extLst>
          </p:cNvPr>
          <p:cNvCxnSpPr>
            <a:cxnSpLocks/>
          </p:cNvCxnSpPr>
          <p:nvPr/>
        </p:nvCxnSpPr>
        <p:spPr>
          <a:xfrm flipH="1">
            <a:off x="4469370" y="1512866"/>
            <a:ext cx="1602655" cy="0"/>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11" name="Group 19">
            <a:extLst>
              <a:ext uri="{FF2B5EF4-FFF2-40B4-BE49-F238E27FC236}">
                <a16:creationId xmlns:a16="http://schemas.microsoft.com/office/drawing/2014/main" id="{C6FC9D42-F99A-451D-8F64-9CDE44C6652F}"/>
              </a:ext>
            </a:extLst>
          </p:cNvPr>
          <p:cNvGrpSpPr/>
          <p:nvPr/>
        </p:nvGrpSpPr>
        <p:grpSpPr>
          <a:xfrm>
            <a:off x="5124079" y="3926412"/>
            <a:ext cx="3470646" cy="2450407"/>
            <a:chOff x="4572000" y="3186881"/>
            <a:chExt cx="4343685" cy="2913565"/>
          </a:xfrm>
        </p:grpSpPr>
        <p:cxnSp>
          <p:nvCxnSpPr>
            <p:cNvPr id="12" name="Straight Connector 11">
              <a:extLst>
                <a:ext uri="{FF2B5EF4-FFF2-40B4-BE49-F238E27FC236}">
                  <a16:creationId xmlns:a16="http://schemas.microsoft.com/office/drawing/2014/main" id="{8068BDA7-20E1-454A-BD37-4C29FB663149}"/>
                </a:ext>
              </a:extLst>
            </p:cNvPr>
            <p:cNvCxnSpPr/>
            <p:nvPr/>
          </p:nvCxnSpPr>
          <p:spPr>
            <a:xfrm flipH="1" flipV="1">
              <a:off x="4572000" y="4910328"/>
              <a:ext cx="4038600" cy="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Supercritical_Pitchfork_Bifurcation.jpg">
              <a:extLst>
                <a:ext uri="{FF2B5EF4-FFF2-40B4-BE49-F238E27FC236}">
                  <a16:creationId xmlns:a16="http://schemas.microsoft.com/office/drawing/2014/main" id="{EA17E774-7D58-4BE7-A9BA-10AA55536F6D}"/>
                </a:ext>
              </a:extLst>
            </p:cNvPr>
            <p:cNvPicPr>
              <a:picLocks noChangeAspect="1"/>
            </p:cNvPicPr>
            <p:nvPr/>
          </p:nvPicPr>
          <p:blipFill>
            <a:blip r:embed="rId7" cstate="print"/>
            <a:srcRect l="7750" t="6316" r="3875" b="10105"/>
            <a:stretch>
              <a:fillRect/>
            </a:stretch>
          </p:blipFill>
          <p:spPr>
            <a:xfrm>
              <a:off x="4872342" y="3616730"/>
              <a:ext cx="3424544" cy="2483716"/>
            </a:xfrm>
            <a:prstGeom prst="rect">
              <a:avLst/>
            </a:prstGeom>
          </p:spPr>
        </p:pic>
        <p:cxnSp>
          <p:nvCxnSpPr>
            <p:cNvPr id="14" name="Straight Connector 13">
              <a:extLst>
                <a:ext uri="{FF2B5EF4-FFF2-40B4-BE49-F238E27FC236}">
                  <a16:creationId xmlns:a16="http://schemas.microsoft.com/office/drawing/2014/main" id="{977FD572-55BE-44C7-946B-91BE1B0B6A59}"/>
                </a:ext>
              </a:extLst>
            </p:cNvPr>
            <p:cNvCxnSpPr/>
            <p:nvPr/>
          </p:nvCxnSpPr>
          <p:spPr>
            <a:xfrm>
              <a:off x="6553200" y="3733800"/>
              <a:ext cx="0" cy="236220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Object 4">
                  <a:extLst>
                    <a:ext uri="{FF2B5EF4-FFF2-40B4-BE49-F238E27FC236}">
                      <a16:creationId xmlns:a16="http://schemas.microsoft.com/office/drawing/2014/main" id="{AA7DDD3B-8582-4F8D-80D3-A0AD34E0A7FE}"/>
                    </a:ext>
                  </a:extLst>
                </p:cNvPr>
                <p:cNvSpPr txBox="1"/>
                <p:nvPr/>
              </p:nvSpPr>
              <p:spPr bwMode="auto">
                <a:xfrm>
                  <a:off x="6337630" y="3186881"/>
                  <a:ext cx="431140" cy="296346"/>
                </a:xfrm>
                <a:prstGeom prst="rect">
                  <a:avLst/>
                </a:prstGeom>
                <a:noFill/>
                <a:extLst/>
              </p:spPr>
              <p:txBody>
                <a:bodyPr>
                  <a:no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000000"/>
                                </a:solidFill>
                                <a:latin typeface="Cambria Math" panose="02040503050406030204" pitchFamily="18" charset="0"/>
                              </a:rPr>
                            </m:ctrlPr>
                          </m:sSupPr>
                          <m:e>
                            <m:r>
                              <a:rPr lang="en-US" sz="2400" i="1" smtClean="0">
                                <a:solidFill>
                                  <a:srgbClr val="000000"/>
                                </a:solidFill>
                                <a:latin typeface="Cambria Math" panose="02040503050406030204" pitchFamily="18" charset="0"/>
                              </a:rPr>
                              <m:t>𝑥</m:t>
                            </m:r>
                          </m:e>
                          <m:sup>
                            <m:r>
                              <a:rPr lang="en-US" sz="2400" b="0" i="1" smtClean="0">
                                <a:solidFill>
                                  <a:srgbClr val="000000"/>
                                </a:solidFill>
                                <a:latin typeface="Cambria Math" panose="02040503050406030204" pitchFamily="18" charset="0"/>
                              </a:rPr>
                              <m:t>∗</m:t>
                            </m:r>
                          </m:sup>
                        </m:sSup>
                      </m:oMath>
                    </m:oMathPara>
                  </a14:m>
                  <a:endParaRPr lang="en-US" sz="2400" dirty="0"/>
                </a:p>
              </p:txBody>
            </p:sp>
          </mc:Choice>
          <mc:Fallback xmlns="">
            <p:sp>
              <p:nvSpPr>
                <p:cNvPr id="15" name="Object 4">
                  <a:extLst>
                    <a:ext uri="{FF2B5EF4-FFF2-40B4-BE49-F238E27FC236}">
                      <a16:creationId xmlns:a16="http://schemas.microsoft.com/office/drawing/2014/main" id="{AA7DDD3B-8582-4F8D-80D3-A0AD34E0A7FE}"/>
                    </a:ext>
                  </a:extLst>
                </p:cNvPr>
                <p:cNvSpPr txBox="1">
                  <a:spLocks noRot="1" noChangeAspect="1" noMove="1" noResize="1" noEditPoints="1" noAdjustHandles="1" noChangeArrowheads="1" noChangeShapeType="1" noTextEdit="1"/>
                </p:cNvSpPr>
                <p:nvPr/>
              </p:nvSpPr>
              <p:spPr bwMode="auto">
                <a:xfrm>
                  <a:off x="6337630" y="3186881"/>
                  <a:ext cx="431140" cy="296346"/>
                </a:xfrm>
                <a:prstGeom prst="rect">
                  <a:avLst/>
                </a:prstGeom>
                <a:blipFill>
                  <a:blip r:embed="rId8"/>
                  <a:stretch>
                    <a:fillRect r="-28571" b="-68293"/>
                  </a:stretch>
                </a:blipFill>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Object 5">
                  <a:extLst>
                    <a:ext uri="{FF2B5EF4-FFF2-40B4-BE49-F238E27FC236}">
                      <a16:creationId xmlns:a16="http://schemas.microsoft.com/office/drawing/2014/main" id="{66721A95-BC87-44D0-880F-E226239C86EA}"/>
                    </a:ext>
                  </a:extLst>
                </p:cNvPr>
                <p:cNvSpPr txBox="1"/>
                <p:nvPr/>
              </p:nvSpPr>
              <p:spPr bwMode="auto">
                <a:xfrm>
                  <a:off x="8593818" y="4601914"/>
                  <a:ext cx="321867" cy="351086"/>
                </a:xfrm>
                <a:prstGeom prst="rect">
                  <a:avLst/>
                </a:prstGeom>
                <a:noFill/>
                <a:extLst/>
              </p:spPr>
              <p:txBody>
                <a:bodyPr>
                  <a:no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0000"/>
                            </a:solidFill>
                            <a:latin typeface="Cambria Math" panose="02040503050406030204" pitchFamily="18" charset="0"/>
                          </a:rPr>
                          <m:t>𝑅𝑒</m:t>
                        </m:r>
                      </m:oMath>
                    </m:oMathPara>
                  </a14:m>
                  <a:endParaRPr lang="en-US" sz="2000" dirty="0"/>
                </a:p>
              </p:txBody>
            </p:sp>
          </mc:Choice>
          <mc:Fallback xmlns="">
            <p:sp>
              <p:nvSpPr>
                <p:cNvPr id="21" name="Object 5">
                  <a:extLst>
                    <a:ext uri="{FF2B5EF4-FFF2-40B4-BE49-F238E27FC236}">
                      <a16:creationId xmlns:a16="http://schemas.microsoft.com/office/drawing/2014/main" id="{66721A95-BC87-44D0-880F-E226239C86EA}"/>
                    </a:ext>
                  </a:extLst>
                </p:cNvPr>
                <p:cNvSpPr txBox="1">
                  <a:spLocks noRot="1" noChangeAspect="1" noMove="1" noResize="1" noEditPoints="1" noAdjustHandles="1" noChangeArrowheads="1" noChangeShapeType="1" noTextEdit="1"/>
                </p:cNvSpPr>
                <p:nvPr/>
              </p:nvSpPr>
              <p:spPr bwMode="auto">
                <a:xfrm>
                  <a:off x="8593818" y="4601914"/>
                  <a:ext cx="321867" cy="351086"/>
                </a:xfrm>
                <a:prstGeom prst="rect">
                  <a:avLst/>
                </a:prstGeom>
                <a:blipFill>
                  <a:blip r:embed="rId9"/>
                  <a:stretch>
                    <a:fillRect r="-83333" b="-28571"/>
                  </a:stretch>
                </a:blipFill>
                <a:extLst/>
              </p:spPr>
              <p:txBody>
                <a:bodyPr/>
                <a:lstStyle/>
                <a:p>
                  <a:r>
                    <a:rPr lang="en-US">
                      <a:noFill/>
                    </a:rPr>
                    <a:t> </a:t>
                  </a:r>
                </a:p>
              </p:txBody>
            </p:sp>
          </mc:Fallback>
        </mc:AlternateContent>
        <p:sp>
          <p:nvSpPr>
            <p:cNvPr id="22" name="Rectangle 21">
              <a:extLst>
                <a:ext uri="{FF2B5EF4-FFF2-40B4-BE49-F238E27FC236}">
                  <a16:creationId xmlns:a16="http://schemas.microsoft.com/office/drawing/2014/main" id="{7B518663-2DE7-4A2A-8B1E-4FB5C85BD74D}"/>
                </a:ext>
              </a:extLst>
            </p:cNvPr>
            <p:cNvSpPr/>
            <p:nvPr/>
          </p:nvSpPr>
          <p:spPr>
            <a:xfrm>
              <a:off x="6629400" y="4953000"/>
              <a:ext cx="838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96710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F24211-AA44-49D1-9E77-E19A3A96E6DE}"/>
              </a:ext>
            </a:extLst>
          </p:cNvPr>
          <p:cNvSpPr>
            <a:spLocks noGrp="1"/>
          </p:cNvSpPr>
          <p:nvPr>
            <p:ph idx="1"/>
          </p:nvPr>
        </p:nvSpPr>
        <p:spPr>
          <a:xfrm>
            <a:off x="257629" y="5820655"/>
            <a:ext cx="8968557" cy="572933"/>
          </a:xfrm>
        </p:spPr>
        <p:txBody>
          <a:bodyPr>
            <a:noAutofit/>
          </a:bodyPr>
          <a:lstStyle/>
          <a:p>
            <a:pPr marL="0" indent="0">
              <a:buNone/>
            </a:pPr>
            <a:r>
              <a:rPr lang="en-US" sz="1400" dirty="0" err="1"/>
              <a:t>Digilov</a:t>
            </a:r>
            <a:r>
              <a:rPr lang="en-US" sz="1400" dirty="0"/>
              <a:t>, R.M., 2007. </a:t>
            </a:r>
            <a:r>
              <a:rPr lang="en-US" sz="1400" i="1" dirty="0"/>
              <a:t>AJP</a:t>
            </a:r>
            <a:r>
              <a:rPr lang="en-US" sz="1400" dirty="0"/>
              <a:t>, </a:t>
            </a:r>
            <a:r>
              <a:rPr lang="en-US" sz="1400" i="1" dirty="0"/>
              <a:t>75</a:t>
            </a:r>
            <a:r>
              <a:rPr lang="en-US" sz="1400" dirty="0"/>
              <a:t>(4), pp.361-367.</a:t>
            </a:r>
          </a:p>
          <a:p>
            <a:pPr marL="0" indent="0">
              <a:buNone/>
            </a:pPr>
            <a:r>
              <a:rPr lang="en-US" sz="1400" dirty="0"/>
              <a:t>Kelley, D.H. and Ouellette, N.T., 2011. </a:t>
            </a:r>
            <a:r>
              <a:rPr lang="en-US" sz="1400" i="1" dirty="0"/>
              <a:t>AJP</a:t>
            </a:r>
            <a:r>
              <a:rPr lang="en-US" sz="1400" dirty="0"/>
              <a:t>, </a:t>
            </a:r>
            <a:r>
              <a:rPr lang="en-US" sz="1400" i="1" dirty="0"/>
              <a:t>79</a:t>
            </a:r>
            <a:r>
              <a:rPr lang="en-US" sz="1400" dirty="0"/>
              <a:t>(3), pp.267-273.</a:t>
            </a:r>
          </a:p>
          <a:p>
            <a:pPr marL="0" indent="0">
              <a:buNone/>
            </a:pPr>
            <a:r>
              <a:rPr lang="en-US" sz="1400" dirty="0"/>
              <a:t>Schatz, M.F. et. al., 2013. Materials from Hands-on Research in Complex Systems School (</a:t>
            </a:r>
            <a:r>
              <a:rPr lang="en-US" sz="1400" dirty="0">
                <a:solidFill>
                  <a:srgbClr val="0000FF"/>
                </a:solidFill>
                <a:hlinkClick r:id="rId3">
                  <a:extLst>
                    <a:ext uri="{A12FA001-AC4F-418D-AE19-62706E023703}">
                      <ahyp:hlinkClr xmlns:ahyp="http://schemas.microsoft.com/office/drawing/2018/hyperlinkcolor" val="tx"/>
                    </a:ext>
                  </a:extLst>
                </a:hlinkClick>
              </a:rPr>
              <a:t>link 1</a:t>
            </a:r>
            <a:r>
              <a:rPr lang="en-US" sz="1400" dirty="0"/>
              <a:t>, </a:t>
            </a:r>
            <a:r>
              <a:rPr lang="en-US" sz="1400" dirty="0">
                <a:solidFill>
                  <a:srgbClr val="0000FF"/>
                </a:solidFill>
                <a:hlinkClick r:id="rId4">
                  <a:extLst>
                    <a:ext uri="{A12FA001-AC4F-418D-AE19-62706E023703}">
                      <ahyp:hlinkClr xmlns:ahyp="http://schemas.microsoft.com/office/drawing/2018/hyperlinkcolor" val="tx"/>
                    </a:ext>
                  </a:extLst>
                </a:hlinkClick>
              </a:rPr>
              <a:t>link 2</a:t>
            </a:r>
            <a:r>
              <a:rPr lang="en-US" sz="1400" dirty="0"/>
              <a:t>)</a:t>
            </a:r>
          </a:p>
        </p:txBody>
      </p:sp>
      <p:sp>
        <p:nvSpPr>
          <p:cNvPr id="3" name="Title 2">
            <a:extLst>
              <a:ext uri="{FF2B5EF4-FFF2-40B4-BE49-F238E27FC236}">
                <a16:creationId xmlns:a16="http://schemas.microsoft.com/office/drawing/2014/main" id="{6925419C-1A55-49C0-8C9D-AA1EB946CA39}"/>
              </a:ext>
            </a:extLst>
          </p:cNvPr>
          <p:cNvSpPr>
            <a:spLocks noGrp="1"/>
          </p:cNvSpPr>
          <p:nvPr>
            <p:ph type="title"/>
          </p:nvPr>
        </p:nvSpPr>
        <p:spPr>
          <a:xfrm>
            <a:off x="257629" y="186894"/>
            <a:ext cx="5275942" cy="677332"/>
          </a:xfrm>
        </p:spPr>
        <p:txBody>
          <a:bodyPr>
            <a:normAutofit fontScale="90000"/>
          </a:bodyPr>
          <a:lstStyle/>
          <a:p>
            <a:r>
              <a:rPr lang="en-US" dirty="0"/>
              <a:t>An Electromagnetically-Driven, Quasi-2D Flow Cell </a:t>
            </a:r>
          </a:p>
        </p:txBody>
      </p:sp>
      <p:sp>
        <p:nvSpPr>
          <p:cNvPr id="105" name="TextBox 104">
            <a:extLst>
              <a:ext uri="{FF2B5EF4-FFF2-40B4-BE49-F238E27FC236}">
                <a16:creationId xmlns:a16="http://schemas.microsoft.com/office/drawing/2014/main" id="{2033FFA0-B446-4132-958D-3728DE4BDA05}"/>
              </a:ext>
            </a:extLst>
          </p:cNvPr>
          <p:cNvSpPr txBox="1"/>
          <p:nvPr/>
        </p:nvSpPr>
        <p:spPr>
          <a:xfrm>
            <a:off x="6129528" y="4297918"/>
            <a:ext cx="2057400" cy="369332"/>
          </a:xfrm>
          <a:prstGeom prst="rect">
            <a:avLst/>
          </a:prstGeom>
          <a:noFill/>
        </p:spPr>
        <p:txBody>
          <a:bodyPr wrap="square" rtlCol="0">
            <a:spAutoFit/>
          </a:bodyPr>
          <a:lstStyle/>
          <a:p>
            <a:pPr defTabSz="914400"/>
            <a:r>
              <a:rPr lang="en-US" dirty="0">
                <a:solidFill>
                  <a:prstClr val="black"/>
                </a:solidFill>
                <a:latin typeface="Calibri"/>
              </a:rPr>
              <a:t>Side View</a:t>
            </a:r>
          </a:p>
        </p:txBody>
      </p:sp>
      <p:pic>
        <p:nvPicPr>
          <p:cNvPr id="106" name="Picture 105">
            <a:extLst>
              <a:ext uri="{FF2B5EF4-FFF2-40B4-BE49-F238E27FC236}">
                <a16:creationId xmlns:a16="http://schemas.microsoft.com/office/drawing/2014/main" id="{CD53F4FD-C36B-4281-A757-0953D58A5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1644729"/>
            <a:ext cx="3588225" cy="3108960"/>
          </a:xfrm>
          <a:prstGeom prst="rect">
            <a:avLst/>
          </a:prstGeom>
          <a:scene3d>
            <a:camera prst="orthographicFront">
              <a:rot lat="0" lon="0" rev="16200000"/>
            </a:camera>
            <a:lightRig rig="threePt" dir="t"/>
          </a:scene3d>
        </p:spPr>
      </p:pic>
      <p:sp>
        <p:nvSpPr>
          <p:cNvPr id="107" name="Rectangle 106">
            <a:extLst>
              <a:ext uri="{FF2B5EF4-FFF2-40B4-BE49-F238E27FC236}">
                <a16:creationId xmlns:a16="http://schemas.microsoft.com/office/drawing/2014/main" id="{AB64F4BB-FA4E-4170-AAD4-0C751E556CFB}"/>
              </a:ext>
            </a:extLst>
          </p:cNvPr>
          <p:cNvSpPr/>
          <p:nvPr/>
        </p:nvSpPr>
        <p:spPr>
          <a:xfrm>
            <a:off x="1600200" y="1903809"/>
            <a:ext cx="2209800" cy="2895600"/>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EC1969CA-BD5D-4D60-84D9-FD5EE1B0940F}"/>
              </a:ext>
            </a:extLst>
          </p:cNvPr>
          <p:cNvSpPr/>
          <p:nvPr/>
        </p:nvSpPr>
        <p:spPr>
          <a:xfrm>
            <a:off x="4750151" y="2813833"/>
            <a:ext cx="3699630" cy="901610"/>
          </a:xfrm>
          <a:prstGeom prst="rect">
            <a:avLst/>
          </a:prstGeom>
          <a:solidFill>
            <a:srgbClr val="4F81BD">
              <a:alpha val="81000"/>
            </a:srgbClr>
          </a:solidFill>
          <a:ln w="19050" cap="flat" cmpd="sng" algn="ctr">
            <a:solidFill>
              <a:sysClr val="windowText" lastClr="000000"/>
            </a:solidFill>
            <a:prstDash val="solid"/>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54D2195B-DD1F-4DBA-8B74-9C5241F7E284}"/>
              </a:ext>
            </a:extLst>
          </p:cNvPr>
          <p:cNvSpPr/>
          <p:nvPr/>
        </p:nvSpPr>
        <p:spPr>
          <a:xfrm>
            <a:off x="4734831" y="2620105"/>
            <a:ext cx="3730269" cy="1102996"/>
          </a:xfrm>
          <a:prstGeom prst="rect">
            <a:avLst/>
          </a:prstGeom>
          <a:no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grpSp>
        <p:nvGrpSpPr>
          <p:cNvPr id="110" name="Group 109">
            <a:extLst>
              <a:ext uri="{FF2B5EF4-FFF2-40B4-BE49-F238E27FC236}">
                <a16:creationId xmlns:a16="http://schemas.microsoft.com/office/drawing/2014/main" id="{81D2F68F-6C9B-4EF5-A429-E9A9DDA408DC}"/>
              </a:ext>
            </a:extLst>
          </p:cNvPr>
          <p:cNvGrpSpPr/>
          <p:nvPr/>
        </p:nvGrpSpPr>
        <p:grpSpPr>
          <a:xfrm>
            <a:off x="5391013" y="3324799"/>
            <a:ext cx="2466421" cy="375134"/>
            <a:chOff x="4089230" y="4099466"/>
            <a:chExt cx="988043" cy="116594"/>
          </a:xfrm>
        </p:grpSpPr>
        <p:sp>
          <p:nvSpPr>
            <p:cNvPr id="111" name="Rectangle 110">
              <a:extLst>
                <a:ext uri="{FF2B5EF4-FFF2-40B4-BE49-F238E27FC236}">
                  <a16:creationId xmlns:a16="http://schemas.microsoft.com/office/drawing/2014/main" id="{232D33CE-5176-447A-8508-63821CD1C8DB}"/>
                </a:ext>
              </a:extLst>
            </p:cNvPr>
            <p:cNvSpPr/>
            <p:nvPr/>
          </p:nvSpPr>
          <p:spPr>
            <a:xfrm>
              <a:off x="4089230" y="4099466"/>
              <a:ext cx="99213" cy="116594"/>
            </a:xfrm>
            <a:prstGeom prst="rect">
              <a:avLst/>
            </a:prstGeom>
            <a:solidFill>
              <a:sysClr val="windowText" lastClr="000000"/>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1CB5669F-E9F0-404D-9D2A-CA6174C8AA7B}"/>
                </a:ext>
              </a:extLst>
            </p:cNvPr>
            <p:cNvSpPr/>
            <p:nvPr/>
          </p:nvSpPr>
          <p:spPr>
            <a:xfrm>
              <a:off x="4189474" y="4100502"/>
              <a:ext cx="99213" cy="114557"/>
            </a:xfrm>
            <a:prstGeom prst="rect">
              <a:avLst/>
            </a:prstGeom>
            <a:solidFill>
              <a:sysClr val="window" lastClr="FFFFFF">
                <a:lumMod val="75000"/>
              </a:sysClr>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21D3EFAA-29E2-4938-9330-D9962DB0D442}"/>
                </a:ext>
              </a:extLst>
            </p:cNvPr>
            <p:cNvSpPr/>
            <p:nvPr/>
          </p:nvSpPr>
          <p:spPr>
            <a:xfrm>
              <a:off x="4287657" y="4100479"/>
              <a:ext cx="99213" cy="114557"/>
            </a:xfrm>
            <a:prstGeom prst="rect">
              <a:avLst/>
            </a:prstGeom>
            <a:solidFill>
              <a:sysClr val="windowText" lastClr="000000"/>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CD087E84-D46F-4347-9FC8-F7FC8D88E5CF}"/>
                </a:ext>
              </a:extLst>
            </p:cNvPr>
            <p:cNvSpPr/>
            <p:nvPr/>
          </p:nvSpPr>
          <p:spPr>
            <a:xfrm>
              <a:off x="4388916" y="4100479"/>
              <a:ext cx="99213" cy="114557"/>
            </a:xfrm>
            <a:prstGeom prst="rect">
              <a:avLst/>
            </a:prstGeom>
            <a:solidFill>
              <a:sysClr val="window" lastClr="FFFFFF">
                <a:lumMod val="75000"/>
              </a:sysClr>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48D17A17-A8A4-4690-8532-C7D08C51921E}"/>
                </a:ext>
              </a:extLst>
            </p:cNvPr>
            <p:cNvSpPr/>
            <p:nvPr/>
          </p:nvSpPr>
          <p:spPr>
            <a:xfrm>
              <a:off x="4493243" y="4100479"/>
              <a:ext cx="99213" cy="114557"/>
            </a:xfrm>
            <a:prstGeom prst="rect">
              <a:avLst/>
            </a:prstGeom>
            <a:solidFill>
              <a:sysClr val="windowText" lastClr="000000"/>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316DE098-000D-4A6A-9C79-457D1744B1A4}"/>
                </a:ext>
              </a:extLst>
            </p:cNvPr>
            <p:cNvSpPr/>
            <p:nvPr/>
          </p:nvSpPr>
          <p:spPr>
            <a:xfrm>
              <a:off x="4585298" y="4100479"/>
              <a:ext cx="99213" cy="114557"/>
            </a:xfrm>
            <a:prstGeom prst="rect">
              <a:avLst/>
            </a:prstGeom>
            <a:solidFill>
              <a:sysClr val="window" lastClr="FFFFFF">
                <a:lumMod val="75000"/>
              </a:sysClr>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AB060797-D69C-4B8C-B1E8-46FC68353EB3}"/>
                </a:ext>
              </a:extLst>
            </p:cNvPr>
            <p:cNvSpPr/>
            <p:nvPr/>
          </p:nvSpPr>
          <p:spPr>
            <a:xfrm>
              <a:off x="4686556" y="4100479"/>
              <a:ext cx="99213" cy="114557"/>
            </a:xfrm>
            <a:prstGeom prst="rect">
              <a:avLst/>
            </a:prstGeom>
            <a:solidFill>
              <a:sysClr val="windowText" lastClr="000000"/>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8" name="Rectangle 117">
              <a:extLst>
                <a:ext uri="{FF2B5EF4-FFF2-40B4-BE49-F238E27FC236}">
                  <a16:creationId xmlns:a16="http://schemas.microsoft.com/office/drawing/2014/main" id="{2AEAAA05-D9DD-45A4-B724-0FD6DF78494A}"/>
                </a:ext>
              </a:extLst>
            </p:cNvPr>
            <p:cNvSpPr/>
            <p:nvPr/>
          </p:nvSpPr>
          <p:spPr>
            <a:xfrm>
              <a:off x="4784747" y="4100480"/>
              <a:ext cx="99213" cy="114557"/>
            </a:xfrm>
            <a:prstGeom prst="rect">
              <a:avLst/>
            </a:prstGeom>
            <a:solidFill>
              <a:sysClr val="window" lastClr="FFFFFF">
                <a:lumMod val="75000"/>
              </a:sysClr>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B2B37495-5F70-4521-8F3A-CD435590F399}"/>
                </a:ext>
              </a:extLst>
            </p:cNvPr>
            <p:cNvSpPr/>
            <p:nvPr/>
          </p:nvSpPr>
          <p:spPr>
            <a:xfrm>
              <a:off x="4886005" y="4100479"/>
              <a:ext cx="99213" cy="114557"/>
            </a:xfrm>
            <a:prstGeom prst="rect">
              <a:avLst/>
            </a:prstGeom>
            <a:solidFill>
              <a:sysClr val="windowText" lastClr="000000"/>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2A11E41A-0CE7-4A6F-88D4-AD8A11361112}"/>
                </a:ext>
              </a:extLst>
            </p:cNvPr>
            <p:cNvSpPr/>
            <p:nvPr/>
          </p:nvSpPr>
          <p:spPr>
            <a:xfrm>
              <a:off x="4978060" y="4100479"/>
              <a:ext cx="99213" cy="114557"/>
            </a:xfrm>
            <a:prstGeom prst="rect">
              <a:avLst/>
            </a:prstGeom>
            <a:solidFill>
              <a:sysClr val="window" lastClr="FFFFFF">
                <a:lumMod val="75000"/>
              </a:sysClr>
            </a:solidFill>
            <a:ln w="19050" cap="flat" cmpd="sng" algn="ctr">
              <a:solidFill>
                <a:sysClr val="windowText" lastClr="000000"/>
              </a:solidFill>
              <a:prstDash val="solid"/>
              <a:miter lim="800000"/>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1" name="Group 120">
            <a:extLst>
              <a:ext uri="{FF2B5EF4-FFF2-40B4-BE49-F238E27FC236}">
                <a16:creationId xmlns:a16="http://schemas.microsoft.com/office/drawing/2014/main" id="{75537D34-6B06-4986-B709-0B6248B5DB12}"/>
              </a:ext>
            </a:extLst>
          </p:cNvPr>
          <p:cNvGrpSpPr/>
          <p:nvPr/>
        </p:nvGrpSpPr>
        <p:grpSpPr>
          <a:xfrm>
            <a:off x="5516116" y="2832031"/>
            <a:ext cx="2231549" cy="702128"/>
            <a:chOff x="4139346" y="4389940"/>
            <a:chExt cx="893954" cy="281271"/>
          </a:xfrm>
        </p:grpSpPr>
        <p:cxnSp>
          <p:nvCxnSpPr>
            <p:cNvPr id="122" name="Straight Arrow Connector 121">
              <a:extLst>
                <a:ext uri="{FF2B5EF4-FFF2-40B4-BE49-F238E27FC236}">
                  <a16:creationId xmlns:a16="http://schemas.microsoft.com/office/drawing/2014/main" id="{5B0870A9-FF1C-4049-86E6-7E734D95524B}"/>
                </a:ext>
              </a:extLst>
            </p:cNvPr>
            <p:cNvCxnSpPr/>
            <p:nvPr/>
          </p:nvCxnSpPr>
          <p:spPr>
            <a:xfrm flipV="1">
              <a:off x="4139346" y="4397097"/>
              <a:ext cx="0" cy="181039"/>
            </a:xfrm>
            <a:prstGeom prst="straightConnector1">
              <a:avLst/>
            </a:prstGeom>
            <a:noFill/>
            <a:ln w="19050" cap="flat" cmpd="sng" algn="ctr">
              <a:solidFill>
                <a:srgbClr val="FF0000">
                  <a:alpha val="48000"/>
                </a:srgbClr>
              </a:solidFill>
              <a:prstDash val="solid"/>
              <a:tailEnd type="arrow"/>
            </a:ln>
            <a:effectLst/>
          </p:spPr>
        </p:cxnSp>
        <p:cxnSp>
          <p:nvCxnSpPr>
            <p:cNvPr id="123" name="Straight Arrow Connector 122">
              <a:extLst>
                <a:ext uri="{FF2B5EF4-FFF2-40B4-BE49-F238E27FC236}">
                  <a16:creationId xmlns:a16="http://schemas.microsoft.com/office/drawing/2014/main" id="{01D12621-0897-4D3C-818B-F73BFE8BDED7}"/>
                </a:ext>
              </a:extLst>
            </p:cNvPr>
            <p:cNvCxnSpPr/>
            <p:nvPr/>
          </p:nvCxnSpPr>
          <p:spPr>
            <a:xfrm flipV="1">
              <a:off x="4331630" y="4393029"/>
              <a:ext cx="0" cy="181039"/>
            </a:xfrm>
            <a:prstGeom prst="straightConnector1">
              <a:avLst/>
            </a:prstGeom>
            <a:noFill/>
            <a:ln w="19050" cap="flat" cmpd="sng" algn="ctr">
              <a:solidFill>
                <a:srgbClr val="FF0000">
                  <a:alpha val="48000"/>
                </a:srgbClr>
              </a:solidFill>
              <a:prstDash val="solid"/>
              <a:tailEnd type="arrow"/>
            </a:ln>
            <a:effectLst/>
          </p:spPr>
        </p:cxnSp>
        <p:cxnSp>
          <p:nvCxnSpPr>
            <p:cNvPr id="124" name="Straight Arrow Connector 123">
              <a:extLst>
                <a:ext uri="{FF2B5EF4-FFF2-40B4-BE49-F238E27FC236}">
                  <a16:creationId xmlns:a16="http://schemas.microsoft.com/office/drawing/2014/main" id="{EBD8D623-EA1F-492C-9F34-ED5737F712C2}"/>
                </a:ext>
              </a:extLst>
            </p:cNvPr>
            <p:cNvCxnSpPr/>
            <p:nvPr/>
          </p:nvCxnSpPr>
          <p:spPr>
            <a:xfrm flipV="1">
              <a:off x="4528017" y="4389940"/>
              <a:ext cx="0" cy="181039"/>
            </a:xfrm>
            <a:prstGeom prst="straightConnector1">
              <a:avLst/>
            </a:prstGeom>
            <a:noFill/>
            <a:ln w="19050" cap="flat" cmpd="sng" algn="ctr">
              <a:solidFill>
                <a:srgbClr val="FF0000">
                  <a:alpha val="48000"/>
                </a:srgbClr>
              </a:solidFill>
              <a:prstDash val="solid"/>
              <a:tailEnd type="arrow"/>
            </a:ln>
            <a:effectLst/>
          </p:spPr>
        </p:cxnSp>
        <p:cxnSp>
          <p:nvCxnSpPr>
            <p:cNvPr id="125" name="Straight Arrow Connector 124">
              <a:extLst>
                <a:ext uri="{FF2B5EF4-FFF2-40B4-BE49-F238E27FC236}">
                  <a16:creationId xmlns:a16="http://schemas.microsoft.com/office/drawing/2014/main" id="{DF3671E2-EA38-4DB5-B717-4F43E0A4C360}"/>
                </a:ext>
              </a:extLst>
            </p:cNvPr>
            <p:cNvCxnSpPr/>
            <p:nvPr/>
          </p:nvCxnSpPr>
          <p:spPr>
            <a:xfrm flipV="1">
              <a:off x="4733604" y="4393006"/>
              <a:ext cx="0" cy="181039"/>
            </a:xfrm>
            <a:prstGeom prst="straightConnector1">
              <a:avLst/>
            </a:prstGeom>
            <a:noFill/>
            <a:ln w="19050" cap="flat" cmpd="sng" algn="ctr">
              <a:solidFill>
                <a:srgbClr val="FF0000">
                  <a:alpha val="48000"/>
                </a:srgbClr>
              </a:solidFill>
              <a:prstDash val="solid"/>
              <a:tailEnd type="arrow"/>
            </a:ln>
            <a:effectLst/>
          </p:spPr>
        </p:cxnSp>
        <p:cxnSp>
          <p:nvCxnSpPr>
            <p:cNvPr id="126" name="Straight Arrow Connector 125">
              <a:extLst>
                <a:ext uri="{FF2B5EF4-FFF2-40B4-BE49-F238E27FC236}">
                  <a16:creationId xmlns:a16="http://schemas.microsoft.com/office/drawing/2014/main" id="{4C420B12-491D-4335-BEE9-4DFD92C60822}"/>
                </a:ext>
              </a:extLst>
            </p:cNvPr>
            <p:cNvCxnSpPr/>
            <p:nvPr/>
          </p:nvCxnSpPr>
          <p:spPr>
            <a:xfrm flipV="1">
              <a:off x="4929985" y="4393006"/>
              <a:ext cx="0" cy="181039"/>
            </a:xfrm>
            <a:prstGeom prst="straightConnector1">
              <a:avLst/>
            </a:prstGeom>
            <a:noFill/>
            <a:ln w="19050" cap="flat" cmpd="sng" algn="ctr">
              <a:solidFill>
                <a:srgbClr val="FF0000">
                  <a:alpha val="48000"/>
                </a:srgbClr>
              </a:solidFill>
              <a:prstDash val="solid"/>
              <a:tailEnd type="arrow"/>
            </a:ln>
            <a:effectLst/>
          </p:spPr>
        </p:cxnSp>
        <p:cxnSp>
          <p:nvCxnSpPr>
            <p:cNvPr id="127" name="Straight Arrow Connector 126">
              <a:extLst>
                <a:ext uri="{FF2B5EF4-FFF2-40B4-BE49-F238E27FC236}">
                  <a16:creationId xmlns:a16="http://schemas.microsoft.com/office/drawing/2014/main" id="{8BA5A9B0-354F-47DA-89FD-AAC1DDA38A88}"/>
                </a:ext>
              </a:extLst>
            </p:cNvPr>
            <p:cNvCxnSpPr/>
            <p:nvPr/>
          </p:nvCxnSpPr>
          <p:spPr>
            <a:xfrm flipV="1">
              <a:off x="4239590" y="4488137"/>
              <a:ext cx="0" cy="181039"/>
            </a:xfrm>
            <a:prstGeom prst="straightConnector1">
              <a:avLst/>
            </a:prstGeom>
            <a:noFill/>
            <a:ln w="19050" cap="flat" cmpd="sng" algn="ctr">
              <a:solidFill>
                <a:srgbClr val="FF0000">
                  <a:alpha val="48000"/>
                </a:srgbClr>
              </a:solidFill>
              <a:prstDash val="solid"/>
              <a:tailEnd type="arrow"/>
            </a:ln>
            <a:effectLst/>
            <a:scene3d>
              <a:camera prst="orthographicFront">
                <a:rot lat="0" lon="0" rev="10800000"/>
              </a:camera>
              <a:lightRig rig="threePt" dir="t"/>
            </a:scene3d>
          </p:spPr>
        </p:cxnSp>
        <p:cxnSp>
          <p:nvCxnSpPr>
            <p:cNvPr id="128" name="Straight Arrow Connector 127">
              <a:extLst>
                <a:ext uri="{FF2B5EF4-FFF2-40B4-BE49-F238E27FC236}">
                  <a16:creationId xmlns:a16="http://schemas.microsoft.com/office/drawing/2014/main" id="{6CF64D44-BC8F-43C3-BEC3-65DD9B0C4E3B}"/>
                </a:ext>
              </a:extLst>
            </p:cNvPr>
            <p:cNvCxnSpPr/>
            <p:nvPr/>
          </p:nvCxnSpPr>
          <p:spPr>
            <a:xfrm flipV="1">
              <a:off x="4438017" y="4490172"/>
              <a:ext cx="0" cy="181039"/>
            </a:xfrm>
            <a:prstGeom prst="straightConnector1">
              <a:avLst/>
            </a:prstGeom>
            <a:noFill/>
            <a:ln w="19050" cap="flat" cmpd="sng" algn="ctr">
              <a:solidFill>
                <a:srgbClr val="FF0000">
                  <a:alpha val="48000"/>
                </a:srgbClr>
              </a:solidFill>
              <a:prstDash val="solid"/>
              <a:tailEnd type="arrow"/>
            </a:ln>
            <a:effectLst/>
            <a:scene3d>
              <a:camera prst="orthographicFront">
                <a:rot lat="0" lon="0" rev="10800000"/>
              </a:camera>
              <a:lightRig rig="threePt" dir="t"/>
            </a:scene3d>
          </p:spPr>
        </p:cxnSp>
        <p:cxnSp>
          <p:nvCxnSpPr>
            <p:cNvPr id="129" name="Straight Arrow Connector 128">
              <a:extLst>
                <a:ext uri="{FF2B5EF4-FFF2-40B4-BE49-F238E27FC236}">
                  <a16:creationId xmlns:a16="http://schemas.microsoft.com/office/drawing/2014/main" id="{5CE77209-A5F7-48E0-9EC5-8542889880EB}"/>
                </a:ext>
              </a:extLst>
            </p:cNvPr>
            <p:cNvCxnSpPr/>
            <p:nvPr/>
          </p:nvCxnSpPr>
          <p:spPr>
            <a:xfrm flipV="1">
              <a:off x="4634399" y="4484046"/>
              <a:ext cx="0" cy="181039"/>
            </a:xfrm>
            <a:prstGeom prst="straightConnector1">
              <a:avLst/>
            </a:prstGeom>
            <a:noFill/>
            <a:ln w="19050" cap="flat" cmpd="sng" algn="ctr">
              <a:solidFill>
                <a:srgbClr val="FF0000">
                  <a:alpha val="48000"/>
                </a:srgbClr>
              </a:solidFill>
              <a:prstDash val="solid"/>
              <a:tailEnd type="arrow"/>
            </a:ln>
            <a:effectLst/>
            <a:scene3d>
              <a:camera prst="orthographicFront">
                <a:rot lat="0" lon="0" rev="10800000"/>
              </a:camera>
              <a:lightRig rig="threePt" dir="t"/>
            </a:scene3d>
          </p:spPr>
        </p:cxnSp>
        <p:cxnSp>
          <p:nvCxnSpPr>
            <p:cNvPr id="130" name="Straight Arrow Connector 129">
              <a:extLst>
                <a:ext uri="{FF2B5EF4-FFF2-40B4-BE49-F238E27FC236}">
                  <a16:creationId xmlns:a16="http://schemas.microsoft.com/office/drawing/2014/main" id="{94761CB2-5A1E-45C7-8160-A69486FA1E00}"/>
                </a:ext>
              </a:extLst>
            </p:cNvPr>
            <p:cNvCxnSpPr/>
            <p:nvPr/>
          </p:nvCxnSpPr>
          <p:spPr>
            <a:xfrm flipV="1">
              <a:off x="4836916" y="4487112"/>
              <a:ext cx="0" cy="181039"/>
            </a:xfrm>
            <a:prstGeom prst="straightConnector1">
              <a:avLst/>
            </a:prstGeom>
            <a:noFill/>
            <a:ln w="19050" cap="flat" cmpd="sng" algn="ctr">
              <a:solidFill>
                <a:srgbClr val="FF0000">
                  <a:alpha val="48000"/>
                </a:srgbClr>
              </a:solidFill>
              <a:prstDash val="solid"/>
              <a:tailEnd type="arrow"/>
            </a:ln>
            <a:effectLst/>
            <a:scene3d>
              <a:camera prst="orthographicFront">
                <a:rot lat="0" lon="0" rev="10800000"/>
              </a:camera>
              <a:lightRig rig="threePt" dir="t"/>
            </a:scene3d>
          </p:spPr>
        </p:cxnSp>
        <p:cxnSp>
          <p:nvCxnSpPr>
            <p:cNvPr id="131" name="Straight Arrow Connector 130">
              <a:extLst>
                <a:ext uri="{FF2B5EF4-FFF2-40B4-BE49-F238E27FC236}">
                  <a16:creationId xmlns:a16="http://schemas.microsoft.com/office/drawing/2014/main" id="{B3E8BAD2-05F9-4EE4-88F8-F89BDBB5DF5E}"/>
                </a:ext>
              </a:extLst>
            </p:cNvPr>
            <p:cNvCxnSpPr/>
            <p:nvPr/>
          </p:nvCxnSpPr>
          <p:spPr>
            <a:xfrm flipV="1">
              <a:off x="5033300" y="4487126"/>
              <a:ext cx="0" cy="181039"/>
            </a:xfrm>
            <a:prstGeom prst="straightConnector1">
              <a:avLst/>
            </a:prstGeom>
            <a:noFill/>
            <a:ln w="19050" cap="flat" cmpd="sng" algn="ctr">
              <a:solidFill>
                <a:srgbClr val="FF0000">
                  <a:alpha val="48000"/>
                </a:srgbClr>
              </a:solidFill>
              <a:prstDash val="solid"/>
              <a:tailEnd type="arrow"/>
            </a:ln>
            <a:effectLst/>
            <a:scene3d>
              <a:camera prst="orthographicFront">
                <a:rot lat="0" lon="0" rev="10800000"/>
              </a:camera>
              <a:lightRig rig="threePt" dir="t"/>
            </a:scene3d>
          </p:spPr>
        </p:cxnSp>
      </p:grpSp>
      <p:cxnSp>
        <p:nvCxnSpPr>
          <p:cNvPr id="132" name="Straight Arrow Connector 131">
            <a:extLst>
              <a:ext uri="{FF2B5EF4-FFF2-40B4-BE49-F238E27FC236}">
                <a16:creationId xmlns:a16="http://schemas.microsoft.com/office/drawing/2014/main" id="{C859B538-A2E9-45DB-B80B-93CF19DBF787}"/>
              </a:ext>
            </a:extLst>
          </p:cNvPr>
          <p:cNvCxnSpPr/>
          <p:nvPr/>
        </p:nvCxnSpPr>
        <p:spPr>
          <a:xfrm>
            <a:off x="5480392" y="3074678"/>
            <a:ext cx="2394915" cy="5082"/>
          </a:xfrm>
          <a:prstGeom prst="straightConnector1">
            <a:avLst/>
          </a:prstGeom>
          <a:noFill/>
          <a:ln w="19050" cap="flat" cmpd="sng" algn="ctr">
            <a:solidFill>
              <a:srgbClr val="028818"/>
            </a:solidFill>
            <a:prstDash val="solid"/>
            <a:tailEnd type="arrow"/>
          </a:ln>
          <a:effectLst/>
          <a:scene3d>
            <a:camera prst="orthographicFront">
              <a:rot lat="0" lon="0" rev="0"/>
            </a:camera>
            <a:lightRig rig="threePt" dir="t"/>
          </a:scene3d>
        </p:spPr>
      </p:cxnSp>
      <p:sp>
        <p:nvSpPr>
          <p:cNvPr id="133" name="Rectangle 132">
            <a:extLst>
              <a:ext uri="{FF2B5EF4-FFF2-40B4-BE49-F238E27FC236}">
                <a16:creationId xmlns:a16="http://schemas.microsoft.com/office/drawing/2014/main" id="{F7A64551-4475-432A-87CA-0F337F4AC371}"/>
              </a:ext>
            </a:extLst>
          </p:cNvPr>
          <p:cNvSpPr/>
          <p:nvPr/>
        </p:nvSpPr>
        <p:spPr>
          <a:xfrm>
            <a:off x="8235311" y="2857483"/>
            <a:ext cx="176169" cy="857885"/>
          </a:xfrm>
          <a:prstGeom prst="rect">
            <a:avLst/>
          </a:prstGeom>
          <a:solidFill>
            <a:srgbClr val="FDD563"/>
          </a:solidFill>
          <a:ln w="19050" cap="flat" cmpd="sng" algn="ctr">
            <a:solidFill>
              <a:sysClr val="windowText" lastClr="000000"/>
            </a:solidFill>
            <a:prstDash val="solid"/>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E1CCABCB-6198-4856-85C3-2F4436E615C9}"/>
              </a:ext>
            </a:extLst>
          </p:cNvPr>
          <p:cNvSpPr/>
          <p:nvPr/>
        </p:nvSpPr>
        <p:spPr>
          <a:xfrm>
            <a:off x="4831853" y="2854852"/>
            <a:ext cx="176169" cy="857885"/>
          </a:xfrm>
          <a:prstGeom prst="rect">
            <a:avLst/>
          </a:prstGeom>
          <a:solidFill>
            <a:srgbClr val="FDD563"/>
          </a:solidFill>
          <a:ln w="19050" cap="flat" cmpd="sng" algn="ctr">
            <a:solidFill>
              <a:sysClr val="windowText" lastClr="000000"/>
            </a:solidFill>
            <a:prstDash val="solid"/>
          </a:ln>
          <a:effectLst/>
        </p:spPr>
        <p:txBody>
          <a:bodyPr rtlCol="0" anchor="ctr"/>
          <a:lstStyle>
            <a:defPPr>
              <a:defRPr lang="en-US"/>
            </a:defPPr>
            <a:lvl1pPr algn="l" rtl="0" fontAlgn="base">
              <a:spcBef>
                <a:spcPct val="0"/>
              </a:spcBef>
              <a:spcAft>
                <a:spcPct val="0"/>
              </a:spcAft>
              <a:defRPr sz="3600" kern="1200">
                <a:solidFill>
                  <a:schemeClr val="lt1"/>
                </a:solidFill>
                <a:latin typeface="+mn-lt"/>
                <a:ea typeface="+mn-ea"/>
                <a:cs typeface="+mn-cs"/>
              </a:defRPr>
            </a:lvl1pPr>
            <a:lvl2pPr marL="457200" algn="l" rtl="0" fontAlgn="base">
              <a:spcBef>
                <a:spcPct val="0"/>
              </a:spcBef>
              <a:spcAft>
                <a:spcPct val="0"/>
              </a:spcAft>
              <a:defRPr sz="3600" kern="1200">
                <a:solidFill>
                  <a:schemeClr val="lt1"/>
                </a:solidFill>
                <a:latin typeface="+mn-lt"/>
                <a:ea typeface="+mn-ea"/>
                <a:cs typeface="+mn-cs"/>
              </a:defRPr>
            </a:lvl2pPr>
            <a:lvl3pPr marL="914400" algn="l" rtl="0" fontAlgn="base">
              <a:spcBef>
                <a:spcPct val="0"/>
              </a:spcBef>
              <a:spcAft>
                <a:spcPct val="0"/>
              </a:spcAft>
              <a:defRPr sz="3600" kern="1200">
                <a:solidFill>
                  <a:schemeClr val="lt1"/>
                </a:solidFill>
                <a:latin typeface="+mn-lt"/>
                <a:ea typeface="+mn-ea"/>
                <a:cs typeface="+mn-cs"/>
              </a:defRPr>
            </a:lvl3pPr>
            <a:lvl4pPr marL="1371600" algn="l" rtl="0" fontAlgn="base">
              <a:spcBef>
                <a:spcPct val="0"/>
              </a:spcBef>
              <a:spcAft>
                <a:spcPct val="0"/>
              </a:spcAft>
              <a:defRPr sz="3600" kern="1200">
                <a:solidFill>
                  <a:schemeClr val="lt1"/>
                </a:solidFill>
                <a:latin typeface="+mn-lt"/>
                <a:ea typeface="+mn-ea"/>
                <a:cs typeface="+mn-cs"/>
              </a:defRPr>
            </a:lvl4pPr>
            <a:lvl5pPr marL="1828800" algn="l" rtl="0" fontAlgn="base">
              <a:spcBef>
                <a:spcPct val="0"/>
              </a:spcBef>
              <a:spcAft>
                <a:spcPct val="0"/>
              </a:spcAft>
              <a:defRPr sz="3600" kern="1200">
                <a:solidFill>
                  <a:schemeClr val="lt1"/>
                </a:solidFill>
                <a:latin typeface="+mn-lt"/>
                <a:ea typeface="+mn-ea"/>
                <a:cs typeface="+mn-cs"/>
              </a:defRPr>
            </a:lvl5pPr>
            <a:lvl6pPr marL="2286000" algn="l" defTabSz="914400" rtl="0" eaLnBrk="1" latinLnBrk="0" hangingPunct="1">
              <a:defRPr sz="3600" kern="1200">
                <a:solidFill>
                  <a:schemeClr val="lt1"/>
                </a:solidFill>
                <a:latin typeface="+mn-lt"/>
                <a:ea typeface="+mn-ea"/>
                <a:cs typeface="+mn-cs"/>
              </a:defRPr>
            </a:lvl6pPr>
            <a:lvl7pPr marL="2743200" algn="l" defTabSz="914400" rtl="0" eaLnBrk="1" latinLnBrk="0" hangingPunct="1">
              <a:defRPr sz="3600" kern="1200">
                <a:solidFill>
                  <a:schemeClr val="lt1"/>
                </a:solidFill>
                <a:latin typeface="+mn-lt"/>
                <a:ea typeface="+mn-ea"/>
                <a:cs typeface="+mn-cs"/>
              </a:defRPr>
            </a:lvl7pPr>
            <a:lvl8pPr marL="3200400" algn="l" defTabSz="914400" rtl="0" eaLnBrk="1" latinLnBrk="0" hangingPunct="1">
              <a:defRPr sz="3600" kern="1200">
                <a:solidFill>
                  <a:schemeClr val="lt1"/>
                </a:solidFill>
                <a:latin typeface="+mn-lt"/>
                <a:ea typeface="+mn-ea"/>
                <a:cs typeface="+mn-cs"/>
              </a:defRPr>
            </a:lvl8pPr>
            <a:lvl9pPr marL="3657600" algn="l" defTabSz="914400" rtl="0" eaLnBrk="1" latinLnBrk="0" hangingPunct="1">
              <a:defRPr sz="36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cxnSp>
        <p:nvCxnSpPr>
          <p:cNvPr id="135" name="Straight Connector 134">
            <a:extLst>
              <a:ext uri="{FF2B5EF4-FFF2-40B4-BE49-F238E27FC236}">
                <a16:creationId xmlns:a16="http://schemas.microsoft.com/office/drawing/2014/main" id="{7C16E064-D764-4347-928B-BF8FA91D0371}"/>
              </a:ext>
            </a:extLst>
          </p:cNvPr>
          <p:cNvCxnSpPr/>
          <p:nvPr/>
        </p:nvCxnSpPr>
        <p:spPr>
          <a:xfrm flipH="1">
            <a:off x="4918665" y="3623672"/>
            <a:ext cx="2" cy="321601"/>
          </a:xfrm>
          <a:prstGeom prst="line">
            <a:avLst/>
          </a:prstGeom>
          <a:noFill/>
          <a:ln w="19050" cap="flat" cmpd="sng" algn="ctr">
            <a:solidFill>
              <a:sysClr val="windowText" lastClr="000000"/>
            </a:solidFill>
            <a:prstDash val="solid"/>
          </a:ln>
          <a:effectLst/>
        </p:spPr>
      </p:cxnSp>
      <p:cxnSp>
        <p:nvCxnSpPr>
          <p:cNvPr id="136" name="Straight Connector 135">
            <a:extLst>
              <a:ext uri="{FF2B5EF4-FFF2-40B4-BE49-F238E27FC236}">
                <a16:creationId xmlns:a16="http://schemas.microsoft.com/office/drawing/2014/main" id="{C645B7B3-2C65-46E8-BDCA-8A3492D0864E}"/>
              </a:ext>
            </a:extLst>
          </p:cNvPr>
          <p:cNvCxnSpPr/>
          <p:nvPr/>
        </p:nvCxnSpPr>
        <p:spPr>
          <a:xfrm flipV="1">
            <a:off x="4911010" y="3937295"/>
            <a:ext cx="1649461" cy="502"/>
          </a:xfrm>
          <a:prstGeom prst="line">
            <a:avLst/>
          </a:prstGeom>
          <a:noFill/>
          <a:ln w="19050" cap="flat" cmpd="sng" algn="ctr">
            <a:solidFill>
              <a:sysClr val="windowText" lastClr="000000"/>
            </a:solidFill>
            <a:prstDash val="solid"/>
          </a:ln>
          <a:effectLst/>
        </p:spPr>
      </p:cxnSp>
      <p:cxnSp>
        <p:nvCxnSpPr>
          <p:cNvPr id="137" name="Straight Connector 136">
            <a:extLst>
              <a:ext uri="{FF2B5EF4-FFF2-40B4-BE49-F238E27FC236}">
                <a16:creationId xmlns:a16="http://schemas.microsoft.com/office/drawing/2014/main" id="{977E73A2-03D8-4466-823C-F12A933F87AF}"/>
              </a:ext>
            </a:extLst>
          </p:cNvPr>
          <p:cNvCxnSpPr/>
          <p:nvPr/>
        </p:nvCxnSpPr>
        <p:spPr>
          <a:xfrm flipH="1">
            <a:off x="8309354" y="3628772"/>
            <a:ext cx="2" cy="321601"/>
          </a:xfrm>
          <a:prstGeom prst="line">
            <a:avLst/>
          </a:prstGeom>
          <a:noFill/>
          <a:ln w="19050" cap="flat" cmpd="sng" algn="ctr">
            <a:solidFill>
              <a:sysClr val="windowText" lastClr="000000"/>
            </a:solidFill>
            <a:prstDash val="solid"/>
          </a:ln>
          <a:effectLst/>
        </p:spPr>
      </p:cxnSp>
      <p:cxnSp>
        <p:nvCxnSpPr>
          <p:cNvPr id="138" name="Straight Connector 137">
            <a:extLst>
              <a:ext uri="{FF2B5EF4-FFF2-40B4-BE49-F238E27FC236}">
                <a16:creationId xmlns:a16="http://schemas.microsoft.com/office/drawing/2014/main" id="{6F92D969-8427-4C17-8C02-D0DCF4AD2BDE}"/>
              </a:ext>
            </a:extLst>
          </p:cNvPr>
          <p:cNvCxnSpPr/>
          <p:nvPr/>
        </p:nvCxnSpPr>
        <p:spPr>
          <a:xfrm flipV="1">
            <a:off x="6691244" y="3942894"/>
            <a:ext cx="1625772" cy="344"/>
          </a:xfrm>
          <a:prstGeom prst="line">
            <a:avLst/>
          </a:prstGeom>
          <a:noFill/>
          <a:ln w="19050" cap="flat" cmpd="sng" algn="ctr">
            <a:solidFill>
              <a:sysClr val="windowText" lastClr="000000"/>
            </a:solidFill>
            <a:prstDash val="solid"/>
          </a:ln>
          <a:effectLst/>
        </p:spPr>
      </p:cxnSp>
      <p:cxnSp>
        <p:nvCxnSpPr>
          <p:cNvPr id="139" name="Straight Connector 138">
            <a:extLst>
              <a:ext uri="{FF2B5EF4-FFF2-40B4-BE49-F238E27FC236}">
                <a16:creationId xmlns:a16="http://schemas.microsoft.com/office/drawing/2014/main" id="{1CBB2B2B-DA3D-46A1-A721-99818F8E3802}"/>
              </a:ext>
            </a:extLst>
          </p:cNvPr>
          <p:cNvCxnSpPr/>
          <p:nvPr/>
        </p:nvCxnSpPr>
        <p:spPr>
          <a:xfrm flipH="1" flipV="1">
            <a:off x="6573149" y="3815038"/>
            <a:ext cx="2" cy="268091"/>
          </a:xfrm>
          <a:prstGeom prst="line">
            <a:avLst/>
          </a:prstGeom>
          <a:noFill/>
          <a:ln w="19050" cap="flat" cmpd="sng" algn="ctr">
            <a:solidFill>
              <a:sysClr val="windowText" lastClr="000000"/>
            </a:solidFill>
            <a:prstDash val="solid"/>
          </a:ln>
          <a:effectLst/>
        </p:spPr>
      </p:cxnSp>
      <p:cxnSp>
        <p:nvCxnSpPr>
          <p:cNvPr id="140" name="Straight Connector 139">
            <a:extLst>
              <a:ext uri="{FF2B5EF4-FFF2-40B4-BE49-F238E27FC236}">
                <a16:creationId xmlns:a16="http://schemas.microsoft.com/office/drawing/2014/main" id="{A8A3BAC2-D4FE-4819-8F98-B63C38D5F665}"/>
              </a:ext>
            </a:extLst>
          </p:cNvPr>
          <p:cNvCxnSpPr/>
          <p:nvPr/>
        </p:nvCxnSpPr>
        <p:spPr>
          <a:xfrm flipV="1">
            <a:off x="6679770" y="3871883"/>
            <a:ext cx="1508" cy="167085"/>
          </a:xfrm>
          <a:prstGeom prst="line">
            <a:avLst/>
          </a:prstGeom>
          <a:noFill/>
          <a:ln w="19050" cap="flat" cmpd="sng" algn="ctr">
            <a:solidFill>
              <a:sysClr val="windowText" lastClr="000000">
                <a:shade val="95000"/>
                <a:satMod val="105000"/>
              </a:sysClr>
            </a:solidFill>
            <a:prstDash val="solid"/>
          </a:ln>
          <a:effectLst/>
        </p:spPr>
      </p:cxnSp>
      <p:pic>
        <p:nvPicPr>
          <p:cNvPr id="141" name="Picture 140" descr="checkerboard.png">
            <a:extLst>
              <a:ext uri="{FF2B5EF4-FFF2-40B4-BE49-F238E27FC236}">
                <a16:creationId xmlns:a16="http://schemas.microsoft.com/office/drawing/2014/main" id="{9AC8AA23-37B6-402D-AEB6-7A8F2F528573}"/>
              </a:ext>
            </a:extLst>
          </p:cNvPr>
          <p:cNvPicPr>
            <a:picLocks noChangeAspect="1"/>
          </p:cNvPicPr>
          <p:nvPr/>
        </p:nvPicPr>
        <p:blipFill>
          <a:blip r:embed="rId6" cstate="print"/>
          <a:stretch>
            <a:fillRect/>
          </a:stretch>
        </p:blipFill>
        <p:spPr>
          <a:xfrm>
            <a:off x="1676400" y="2254329"/>
            <a:ext cx="2095500" cy="2095500"/>
          </a:xfrm>
          <a:prstGeom prst="rect">
            <a:avLst/>
          </a:prstGeom>
          <a:ln>
            <a:solidFill>
              <a:sysClr val="windowText" lastClr="000000"/>
            </a:solidFill>
          </a:ln>
        </p:spPr>
      </p:pic>
      <p:grpSp>
        <p:nvGrpSpPr>
          <p:cNvPr id="142" name="Group 141">
            <a:extLst>
              <a:ext uri="{FF2B5EF4-FFF2-40B4-BE49-F238E27FC236}">
                <a16:creationId xmlns:a16="http://schemas.microsoft.com/office/drawing/2014/main" id="{3123D362-0C87-4DA4-BA3F-896051573F1A}"/>
              </a:ext>
            </a:extLst>
          </p:cNvPr>
          <p:cNvGrpSpPr/>
          <p:nvPr/>
        </p:nvGrpSpPr>
        <p:grpSpPr>
          <a:xfrm>
            <a:off x="1676400" y="2265997"/>
            <a:ext cx="2209800" cy="2034064"/>
            <a:chOff x="1676400" y="2831068"/>
            <a:chExt cx="2209800" cy="2034064"/>
          </a:xfrm>
        </p:grpSpPr>
        <p:sp>
          <p:nvSpPr>
            <p:cNvPr id="143" name="TextBox 142">
              <a:extLst>
                <a:ext uri="{FF2B5EF4-FFF2-40B4-BE49-F238E27FC236}">
                  <a16:creationId xmlns:a16="http://schemas.microsoft.com/office/drawing/2014/main" id="{005CC731-10C1-4309-BE21-FF39709158AA}"/>
                </a:ext>
              </a:extLst>
            </p:cNvPr>
            <p:cNvSpPr txBox="1"/>
            <p:nvPr/>
          </p:nvSpPr>
          <p:spPr>
            <a:xfrm>
              <a:off x="1676400" y="2831068"/>
              <a:ext cx="2209800" cy="369332"/>
            </a:xfrm>
            <a:prstGeom prst="rect">
              <a:avLst/>
            </a:prstGeom>
            <a:noFill/>
          </p:spPr>
          <p:txBody>
            <a:bodyPr wrap="square" rtlCol="0">
              <a:spAutoFit/>
            </a:bodyPr>
            <a:lstStyle/>
            <a:p>
              <a:pPr defTabSz="914400"/>
              <a:r>
                <a:rPr lang="en-US" dirty="0">
                  <a:solidFill>
                    <a:srgbClr val="FF0000"/>
                  </a:solidFill>
                  <a:latin typeface="Calibri"/>
                </a:rPr>
                <a:t> N      S     N      S     </a:t>
              </a:r>
              <a:r>
                <a:rPr lang="en-US" sz="1400" dirty="0">
                  <a:solidFill>
                    <a:srgbClr val="FF0000"/>
                  </a:solidFill>
                  <a:latin typeface="Calibri"/>
                </a:rPr>
                <a:t> </a:t>
              </a:r>
              <a:r>
                <a:rPr lang="en-US" dirty="0">
                  <a:solidFill>
                    <a:srgbClr val="FF0000"/>
                  </a:solidFill>
                  <a:latin typeface="Calibri"/>
                </a:rPr>
                <a:t>N</a:t>
              </a:r>
            </a:p>
          </p:txBody>
        </p:sp>
        <p:sp>
          <p:nvSpPr>
            <p:cNvPr id="144" name="TextBox 143">
              <a:extLst>
                <a:ext uri="{FF2B5EF4-FFF2-40B4-BE49-F238E27FC236}">
                  <a16:creationId xmlns:a16="http://schemas.microsoft.com/office/drawing/2014/main" id="{E1348237-E6F9-429E-B658-FB0429C5E39D}"/>
                </a:ext>
              </a:extLst>
            </p:cNvPr>
            <p:cNvSpPr txBox="1"/>
            <p:nvPr/>
          </p:nvSpPr>
          <p:spPr>
            <a:xfrm>
              <a:off x="1676400" y="3288268"/>
              <a:ext cx="2209800" cy="369332"/>
            </a:xfrm>
            <a:prstGeom prst="rect">
              <a:avLst/>
            </a:prstGeom>
            <a:noFill/>
          </p:spPr>
          <p:txBody>
            <a:bodyPr wrap="square" rtlCol="0">
              <a:spAutoFit/>
            </a:bodyPr>
            <a:lstStyle/>
            <a:p>
              <a:pPr defTabSz="914400"/>
              <a:r>
                <a:rPr lang="en-US" dirty="0">
                  <a:solidFill>
                    <a:srgbClr val="FF0000"/>
                  </a:solidFill>
                  <a:latin typeface="Calibri"/>
                </a:rPr>
                <a:t> S      N      S     N     </a:t>
              </a:r>
              <a:r>
                <a:rPr lang="en-US" sz="1400" dirty="0">
                  <a:solidFill>
                    <a:srgbClr val="FF0000"/>
                  </a:solidFill>
                  <a:latin typeface="Calibri"/>
                </a:rPr>
                <a:t> </a:t>
              </a:r>
              <a:r>
                <a:rPr lang="en-US" dirty="0">
                  <a:solidFill>
                    <a:srgbClr val="FF0000"/>
                  </a:solidFill>
                  <a:latin typeface="Calibri"/>
                </a:rPr>
                <a:t>S</a:t>
              </a:r>
            </a:p>
          </p:txBody>
        </p:sp>
        <p:sp>
          <p:nvSpPr>
            <p:cNvPr id="145" name="TextBox 144">
              <a:extLst>
                <a:ext uri="{FF2B5EF4-FFF2-40B4-BE49-F238E27FC236}">
                  <a16:creationId xmlns:a16="http://schemas.microsoft.com/office/drawing/2014/main" id="{A9628933-F756-482F-9002-1641D129890F}"/>
                </a:ext>
              </a:extLst>
            </p:cNvPr>
            <p:cNvSpPr txBox="1"/>
            <p:nvPr/>
          </p:nvSpPr>
          <p:spPr>
            <a:xfrm>
              <a:off x="1676400" y="3666744"/>
              <a:ext cx="2209800" cy="381000"/>
            </a:xfrm>
            <a:prstGeom prst="rect">
              <a:avLst/>
            </a:prstGeom>
            <a:noFill/>
          </p:spPr>
          <p:txBody>
            <a:bodyPr wrap="square" rtlCol="0">
              <a:spAutoFit/>
            </a:bodyPr>
            <a:lstStyle/>
            <a:p>
              <a:pPr defTabSz="914400"/>
              <a:r>
                <a:rPr lang="en-US" dirty="0">
                  <a:solidFill>
                    <a:srgbClr val="FF0000"/>
                  </a:solidFill>
                  <a:latin typeface="Calibri"/>
                </a:rPr>
                <a:t> N      S     N      S     </a:t>
              </a:r>
              <a:r>
                <a:rPr lang="en-US" sz="1400" dirty="0">
                  <a:solidFill>
                    <a:srgbClr val="FF0000"/>
                  </a:solidFill>
                  <a:latin typeface="Calibri"/>
                </a:rPr>
                <a:t> </a:t>
              </a:r>
              <a:r>
                <a:rPr lang="en-US" dirty="0">
                  <a:solidFill>
                    <a:srgbClr val="FF0000"/>
                  </a:solidFill>
                  <a:latin typeface="Calibri"/>
                </a:rPr>
                <a:t>N</a:t>
              </a:r>
            </a:p>
          </p:txBody>
        </p:sp>
        <p:sp>
          <p:nvSpPr>
            <p:cNvPr id="146" name="TextBox 145">
              <a:extLst>
                <a:ext uri="{FF2B5EF4-FFF2-40B4-BE49-F238E27FC236}">
                  <a16:creationId xmlns:a16="http://schemas.microsoft.com/office/drawing/2014/main" id="{AF8492BD-BE20-4CBC-862D-2F8F44194BB8}"/>
                </a:ext>
              </a:extLst>
            </p:cNvPr>
            <p:cNvSpPr txBox="1"/>
            <p:nvPr/>
          </p:nvSpPr>
          <p:spPr>
            <a:xfrm>
              <a:off x="1676400" y="4495800"/>
              <a:ext cx="2209800" cy="369332"/>
            </a:xfrm>
            <a:prstGeom prst="rect">
              <a:avLst/>
            </a:prstGeom>
            <a:noFill/>
          </p:spPr>
          <p:txBody>
            <a:bodyPr wrap="square" rtlCol="0">
              <a:spAutoFit/>
            </a:bodyPr>
            <a:lstStyle/>
            <a:p>
              <a:pPr defTabSz="914400"/>
              <a:r>
                <a:rPr lang="en-US" dirty="0">
                  <a:solidFill>
                    <a:srgbClr val="FF0000"/>
                  </a:solidFill>
                  <a:latin typeface="Calibri"/>
                </a:rPr>
                <a:t> N      S     N      S     </a:t>
              </a:r>
              <a:r>
                <a:rPr lang="en-US" sz="1400" dirty="0">
                  <a:solidFill>
                    <a:srgbClr val="FF0000"/>
                  </a:solidFill>
                  <a:latin typeface="Calibri"/>
                </a:rPr>
                <a:t> </a:t>
              </a:r>
              <a:r>
                <a:rPr lang="en-US" dirty="0">
                  <a:solidFill>
                    <a:srgbClr val="FF0000"/>
                  </a:solidFill>
                  <a:latin typeface="Calibri"/>
                </a:rPr>
                <a:t>N</a:t>
              </a:r>
            </a:p>
          </p:txBody>
        </p:sp>
        <p:sp>
          <p:nvSpPr>
            <p:cNvPr id="147" name="TextBox 146">
              <a:extLst>
                <a:ext uri="{FF2B5EF4-FFF2-40B4-BE49-F238E27FC236}">
                  <a16:creationId xmlns:a16="http://schemas.microsoft.com/office/drawing/2014/main" id="{C128B566-198E-4BC5-8F6C-79EA4621A93E}"/>
                </a:ext>
              </a:extLst>
            </p:cNvPr>
            <p:cNvSpPr txBox="1"/>
            <p:nvPr/>
          </p:nvSpPr>
          <p:spPr>
            <a:xfrm>
              <a:off x="1676400" y="4114800"/>
              <a:ext cx="2209800" cy="369332"/>
            </a:xfrm>
            <a:prstGeom prst="rect">
              <a:avLst/>
            </a:prstGeom>
            <a:noFill/>
          </p:spPr>
          <p:txBody>
            <a:bodyPr wrap="square" rtlCol="0">
              <a:spAutoFit/>
            </a:bodyPr>
            <a:lstStyle/>
            <a:p>
              <a:pPr defTabSz="914400"/>
              <a:r>
                <a:rPr lang="en-US" dirty="0">
                  <a:solidFill>
                    <a:srgbClr val="FF0000"/>
                  </a:solidFill>
                  <a:latin typeface="Calibri"/>
                </a:rPr>
                <a:t> S      N      S     N     </a:t>
              </a:r>
              <a:r>
                <a:rPr lang="en-US" sz="1400" dirty="0">
                  <a:solidFill>
                    <a:srgbClr val="FF0000"/>
                  </a:solidFill>
                  <a:latin typeface="Calibri"/>
                </a:rPr>
                <a:t> </a:t>
              </a:r>
              <a:r>
                <a:rPr lang="en-US" dirty="0">
                  <a:solidFill>
                    <a:srgbClr val="FF0000"/>
                  </a:solidFill>
                  <a:latin typeface="Calibri"/>
                </a:rPr>
                <a:t>S</a:t>
              </a:r>
            </a:p>
          </p:txBody>
        </p:sp>
      </p:grpSp>
      <p:grpSp>
        <p:nvGrpSpPr>
          <p:cNvPr id="148" name="Group 147">
            <a:extLst>
              <a:ext uri="{FF2B5EF4-FFF2-40B4-BE49-F238E27FC236}">
                <a16:creationId xmlns:a16="http://schemas.microsoft.com/office/drawing/2014/main" id="{63EA75DD-BD45-4E81-A04E-D3F4F28EAC70}"/>
              </a:ext>
            </a:extLst>
          </p:cNvPr>
          <p:cNvGrpSpPr/>
          <p:nvPr/>
        </p:nvGrpSpPr>
        <p:grpSpPr>
          <a:xfrm>
            <a:off x="1676400" y="1873329"/>
            <a:ext cx="2209800" cy="2286000"/>
            <a:chOff x="1676400" y="2438400"/>
            <a:chExt cx="2209800" cy="2286000"/>
          </a:xfrm>
        </p:grpSpPr>
        <p:grpSp>
          <p:nvGrpSpPr>
            <p:cNvPr id="149" name="Group 148">
              <a:extLst>
                <a:ext uri="{FF2B5EF4-FFF2-40B4-BE49-F238E27FC236}">
                  <a16:creationId xmlns:a16="http://schemas.microsoft.com/office/drawing/2014/main" id="{3F4AC255-29DA-43DB-AC71-10E158B1645F}"/>
                </a:ext>
              </a:extLst>
            </p:cNvPr>
            <p:cNvGrpSpPr/>
            <p:nvPr/>
          </p:nvGrpSpPr>
          <p:grpSpPr>
            <a:xfrm>
              <a:off x="1676400" y="3048000"/>
              <a:ext cx="2209800" cy="1676400"/>
              <a:chOff x="1676400" y="3048000"/>
              <a:chExt cx="2209800" cy="1676400"/>
            </a:xfrm>
          </p:grpSpPr>
          <p:cxnSp>
            <p:nvCxnSpPr>
              <p:cNvPr id="151" name="Straight Arrow Connector 150">
                <a:extLst>
                  <a:ext uri="{FF2B5EF4-FFF2-40B4-BE49-F238E27FC236}">
                    <a16:creationId xmlns:a16="http://schemas.microsoft.com/office/drawing/2014/main" id="{C2D1D6E4-0614-4FF3-B6B9-7B7193FFEA91}"/>
                  </a:ext>
                </a:extLst>
              </p:cNvPr>
              <p:cNvCxnSpPr>
                <a:stCxn id="145" idx="1"/>
                <a:endCxn id="145" idx="3"/>
              </p:cNvCxnSpPr>
              <p:nvPr/>
            </p:nvCxnSpPr>
            <p:spPr>
              <a:xfrm>
                <a:off x="1676400" y="3867518"/>
                <a:ext cx="2209800" cy="0"/>
              </a:xfrm>
              <a:prstGeom prst="straightConnector1">
                <a:avLst/>
              </a:prstGeom>
              <a:noFill/>
              <a:ln w="31750" cap="flat" cmpd="sng" algn="ctr">
                <a:solidFill>
                  <a:srgbClr val="308D23"/>
                </a:solidFill>
                <a:prstDash val="solid"/>
                <a:tailEnd type="arrow"/>
              </a:ln>
              <a:effectLst/>
            </p:spPr>
          </p:cxnSp>
          <p:cxnSp>
            <p:nvCxnSpPr>
              <p:cNvPr id="152" name="Straight Arrow Connector 151">
                <a:extLst>
                  <a:ext uri="{FF2B5EF4-FFF2-40B4-BE49-F238E27FC236}">
                    <a16:creationId xmlns:a16="http://schemas.microsoft.com/office/drawing/2014/main" id="{31F94B7C-2C2A-4F83-A27A-7E8C5CD02C93}"/>
                  </a:ext>
                </a:extLst>
              </p:cNvPr>
              <p:cNvCxnSpPr/>
              <p:nvPr/>
            </p:nvCxnSpPr>
            <p:spPr>
              <a:xfrm>
                <a:off x="1676400" y="4267200"/>
                <a:ext cx="2209800" cy="0"/>
              </a:xfrm>
              <a:prstGeom prst="straightConnector1">
                <a:avLst/>
              </a:prstGeom>
              <a:noFill/>
              <a:ln w="31750" cap="flat" cmpd="sng" algn="ctr">
                <a:solidFill>
                  <a:srgbClr val="308D23"/>
                </a:solidFill>
                <a:prstDash val="solid"/>
                <a:tailEnd type="arrow"/>
              </a:ln>
              <a:effectLst/>
            </p:spPr>
          </p:cxnSp>
          <p:cxnSp>
            <p:nvCxnSpPr>
              <p:cNvPr id="153" name="Straight Arrow Connector 152">
                <a:extLst>
                  <a:ext uri="{FF2B5EF4-FFF2-40B4-BE49-F238E27FC236}">
                    <a16:creationId xmlns:a16="http://schemas.microsoft.com/office/drawing/2014/main" id="{4750EAE7-A164-4BF7-8E9B-6DCABFBABA67}"/>
                  </a:ext>
                </a:extLst>
              </p:cNvPr>
              <p:cNvCxnSpPr/>
              <p:nvPr/>
            </p:nvCxnSpPr>
            <p:spPr>
              <a:xfrm>
                <a:off x="1676400" y="3429000"/>
                <a:ext cx="2209800" cy="0"/>
              </a:xfrm>
              <a:prstGeom prst="straightConnector1">
                <a:avLst/>
              </a:prstGeom>
              <a:noFill/>
              <a:ln w="31750" cap="flat" cmpd="sng" algn="ctr">
                <a:solidFill>
                  <a:srgbClr val="308D23"/>
                </a:solidFill>
                <a:prstDash val="solid"/>
                <a:tailEnd type="arrow"/>
              </a:ln>
              <a:effectLst/>
            </p:spPr>
          </p:cxnSp>
          <p:cxnSp>
            <p:nvCxnSpPr>
              <p:cNvPr id="154" name="Straight Arrow Connector 153">
                <a:extLst>
                  <a:ext uri="{FF2B5EF4-FFF2-40B4-BE49-F238E27FC236}">
                    <a16:creationId xmlns:a16="http://schemas.microsoft.com/office/drawing/2014/main" id="{85447CB8-F726-43FC-BF65-07AA74158EBA}"/>
                  </a:ext>
                </a:extLst>
              </p:cNvPr>
              <p:cNvCxnSpPr/>
              <p:nvPr/>
            </p:nvCxnSpPr>
            <p:spPr>
              <a:xfrm>
                <a:off x="1676400" y="3048000"/>
                <a:ext cx="2209800" cy="0"/>
              </a:xfrm>
              <a:prstGeom prst="straightConnector1">
                <a:avLst/>
              </a:prstGeom>
              <a:noFill/>
              <a:ln w="31750" cap="flat" cmpd="sng" algn="ctr">
                <a:solidFill>
                  <a:srgbClr val="308D23"/>
                </a:solidFill>
                <a:prstDash val="solid"/>
                <a:tailEnd type="arrow"/>
              </a:ln>
              <a:effectLst/>
            </p:spPr>
          </p:cxnSp>
          <p:cxnSp>
            <p:nvCxnSpPr>
              <p:cNvPr id="155" name="Straight Arrow Connector 154">
                <a:extLst>
                  <a:ext uri="{FF2B5EF4-FFF2-40B4-BE49-F238E27FC236}">
                    <a16:creationId xmlns:a16="http://schemas.microsoft.com/office/drawing/2014/main" id="{A380F4BF-0AFD-43D2-A76F-DC22B62CA4B7}"/>
                  </a:ext>
                </a:extLst>
              </p:cNvPr>
              <p:cNvCxnSpPr/>
              <p:nvPr/>
            </p:nvCxnSpPr>
            <p:spPr>
              <a:xfrm>
                <a:off x="1676400" y="4724400"/>
                <a:ext cx="2209800" cy="0"/>
              </a:xfrm>
              <a:prstGeom prst="straightConnector1">
                <a:avLst/>
              </a:prstGeom>
              <a:noFill/>
              <a:ln w="31750" cap="flat" cmpd="sng" algn="ctr">
                <a:solidFill>
                  <a:srgbClr val="308D23"/>
                </a:solidFill>
                <a:prstDash val="solid"/>
                <a:tailEnd type="arrow"/>
              </a:ln>
              <a:effectLst/>
            </p:spPr>
          </p:cxnSp>
        </p:grpSp>
        <p:sp>
          <p:nvSpPr>
            <p:cNvPr id="150" name="TextBox 149">
              <a:extLst>
                <a:ext uri="{FF2B5EF4-FFF2-40B4-BE49-F238E27FC236}">
                  <a16:creationId xmlns:a16="http://schemas.microsoft.com/office/drawing/2014/main" id="{686A7CC7-1A94-4F5F-9ED8-B7756FD70BCF}"/>
                </a:ext>
              </a:extLst>
            </p:cNvPr>
            <p:cNvSpPr txBox="1"/>
            <p:nvPr/>
          </p:nvSpPr>
          <p:spPr>
            <a:xfrm>
              <a:off x="2590800" y="2438400"/>
              <a:ext cx="60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308D23"/>
                  </a:solidFill>
                  <a:effectLst/>
                  <a:uLnTx/>
                  <a:uFillTx/>
                  <a:latin typeface="Verdana" pitchFamily="34" charset="0"/>
                  <a:cs typeface="Times New Roman" pitchFamily="18" charset="0"/>
                </a:rPr>
                <a:t>I</a:t>
              </a:r>
            </a:p>
          </p:txBody>
        </p:sp>
      </p:grpSp>
      <p:grpSp>
        <p:nvGrpSpPr>
          <p:cNvPr id="156" name="Group 155">
            <a:extLst>
              <a:ext uri="{FF2B5EF4-FFF2-40B4-BE49-F238E27FC236}">
                <a16:creationId xmlns:a16="http://schemas.microsoft.com/office/drawing/2014/main" id="{2AA6AC0E-4C02-4848-85C7-BDC0C69D9E93}"/>
              </a:ext>
            </a:extLst>
          </p:cNvPr>
          <p:cNvGrpSpPr/>
          <p:nvPr/>
        </p:nvGrpSpPr>
        <p:grpSpPr>
          <a:xfrm>
            <a:off x="2819400" y="1949529"/>
            <a:ext cx="4343400" cy="2743200"/>
            <a:chOff x="2819400" y="2514600"/>
            <a:chExt cx="4343400" cy="2743200"/>
          </a:xfrm>
        </p:grpSpPr>
        <p:cxnSp>
          <p:nvCxnSpPr>
            <p:cNvPr id="157" name="Straight Connector 156">
              <a:extLst>
                <a:ext uri="{FF2B5EF4-FFF2-40B4-BE49-F238E27FC236}">
                  <a16:creationId xmlns:a16="http://schemas.microsoft.com/office/drawing/2014/main" id="{42ECBF42-6864-401A-B395-1C0C55BB8E74}"/>
                </a:ext>
              </a:extLst>
            </p:cNvPr>
            <p:cNvCxnSpPr>
              <a:stCxn id="158" idx="4"/>
              <a:endCxn id="159" idx="4"/>
            </p:cNvCxnSpPr>
            <p:nvPr/>
          </p:nvCxnSpPr>
          <p:spPr>
            <a:xfrm>
              <a:off x="3390900" y="4953000"/>
              <a:ext cx="2400300" cy="304800"/>
            </a:xfrm>
            <a:prstGeom prst="line">
              <a:avLst/>
            </a:prstGeom>
            <a:noFill/>
            <a:ln w="28575" cap="flat" cmpd="sng" algn="ctr">
              <a:solidFill>
                <a:srgbClr val="4F81BD">
                  <a:shade val="95000"/>
                  <a:satMod val="105000"/>
                </a:srgbClr>
              </a:solidFill>
              <a:prstDash val="solid"/>
            </a:ln>
            <a:effectLst/>
          </p:spPr>
        </p:cxnSp>
        <p:sp>
          <p:nvSpPr>
            <p:cNvPr id="158" name="Oval 157">
              <a:extLst>
                <a:ext uri="{FF2B5EF4-FFF2-40B4-BE49-F238E27FC236}">
                  <a16:creationId xmlns:a16="http://schemas.microsoft.com/office/drawing/2014/main" id="{A31DCDAE-3713-40F8-BFC7-AA3EE7EC1591}"/>
                </a:ext>
              </a:extLst>
            </p:cNvPr>
            <p:cNvSpPr/>
            <p:nvPr/>
          </p:nvSpPr>
          <p:spPr>
            <a:xfrm>
              <a:off x="2819400" y="3962400"/>
              <a:ext cx="1143000" cy="990600"/>
            </a:xfrm>
            <a:prstGeom prst="ellipse">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9" name="Oval 158">
              <a:extLst>
                <a:ext uri="{FF2B5EF4-FFF2-40B4-BE49-F238E27FC236}">
                  <a16:creationId xmlns:a16="http://schemas.microsoft.com/office/drawing/2014/main" id="{AEBCBD7E-C36F-4E04-AA32-17B9747415A6}"/>
                </a:ext>
              </a:extLst>
            </p:cNvPr>
            <p:cNvSpPr/>
            <p:nvPr/>
          </p:nvSpPr>
          <p:spPr>
            <a:xfrm>
              <a:off x="4419600" y="2514600"/>
              <a:ext cx="2743200" cy="27432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60" name="Straight Connector 159">
              <a:extLst>
                <a:ext uri="{FF2B5EF4-FFF2-40B4-BE49-F238E27FC236}">
                  <a16:creationId xmlns:a16="http://schemas.microsoft.com/office/drawing/2014/main" id="{DE79DF3B-25E8-4898-8B03-6D23159B3752}"/>
                </a:ext>
              </a:extLst>
            </p:cNvPr>
            <p:cNvCxnSpPr>
              <a:stCxn id="159" idx="1"/>
              <a:endCxn id="158" idx="1"/>
            </p:cNvCxnSpPr>
            <p:nvPr/>
          </p:nvCxnSpPr>
          <p:spPr>
            <a:xfrm flipH="1">
              <a:off x="2986789" y="2916332"/>
              <a:ext cx="1834544" cy="1191138"/>
            </a:xfrm>
            <a:prstGeom prst="line">
              <a:avLst/>
            </a:prstGeom>
            <a:noFill/>
            <a:ln w="28575" cap="flat" cmpd="sng" algn="ctr">
              <a:solidFill>
                <a:srgbClr val="4F81BD">
                  <a:shade val="95000"/>
                  <a:satMod val="105000"/>
                </a:srgbClr>
              </a:solidFill>
              <a:prstDash val="solid"/>
            </a:ln>
            <a:effectLst/>
          </p:spPr>
        </p:cxnSp>
        <p:sp>
          <p:nvSpPr>
            <p:cNvPr id="161" name="Rectangle 160">
              <a:extLst>
                <a:ext uri="{FF2B5EF4-FFF2-40B4-BE49-F238E27FC236}">
                  <a16:creationId xmlns:a16="http://schemas.microsoft.com/office/drawing/2014/main" id="{E63C2148-2D8F-4F73-A809-97136B0ABBFF}"/>
                </a:ext>
              </a:extLst>
            </p:cNvPr>
            <p:cNvSpPr/>
            <p:nvPr/>
          </p:nvSpPr>
          <p:spPr>
            <a:xfrm>
              <a:off x="5029200" y="3124200"/>
              <a:ext cx="758952" cy="762000"/>
            </a:xfrm>
            <a:prstGeom prst="rect">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2" name="Rectangle 161">
              <a:extLst>
                <a:ext uri="{FF2B5EF4-FFF2-40B4-BE49-F238E27FC236}">
                  <a16:creationId xmlns:a16="http://schemas.microsoft.com/office/drawing/2014/main" id="{7D817B4D-C988-4D0E-BDA4-8CDFF226F290}"/>
                </a:ext>
              </a:extLst>
            </p:cNvPr>
            <p:cNvSpPr/>
            <p:nvPr/>
          </p:nvSpPr>
          <p:spPr>
            <a:xfrm>
              <a:off x="5791200" y="3124200"/>
              <a:ext cx="758952" cy="7620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3" name="Rectangle 162">
              <a:extLst>
                <a:ext uri="{FF2B5EF4-FFF2-40B4-BE49-F238E27FC236}">
                  <a16:creationId xmlns:a16="http://schemas.microsoft.com/office/drawing/2014/main" id="{875BF72D-34F2-46FA-B47E-27ED465A833D}"/>
                </a:ext>
              </a:extLst>
            </p:cNvPr>
            <p:cNvSpPr/>
            <p:nvPr/>
          </p:nvSpPr>
          <p:spPr>
            <a:xfrm>
              <a:off x="5029200" y="3886200"/>
              <a:ext cx="758952" cy="7620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4" name="Rectangle 163">
              <a:extLst>
                <a:ext uri="{FF2B5EF4-FFF2-40B4-BE49-F238E27FC236}">
                  <a16:creationId xmlns:a16="http://schemas.microsoft.com/office/drawing/2014/main" id="{47451BAB-8065-4B4C-B244-86150CB288B1}"/>
                </a:ext>
              </a:extLst>
            </p:cNvPr>
            <p:cNvSpPr/>
            <p:nvPr/>
          </p:nvSpPr>
          <p:spPr>
            <a:xfrm>
              <a:off x="5791200" y="3886200"/>
              <a:ext cx="758952" cy="762000"/>
            </a:xfrm>
            <a:prstGeom prst="rect">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aphicFrame>
        <p:nvGraphicFramePr>
          <p:cNvPr id="165" name="Object 2">
            <a:extLst>
              <a:ext uri="{FF2B5EF4-FFF2-40B4-BE49-F238E27FC236}">
                <a16:creationId xmlns:a16="http://schemas.microsoft.com/office/drawing/2014/main" id="{A1E70DFE-3702-4BFF-8B1D-A8523ECA95B7}"/>
              </a:ext>
            </a:extLst>
          </p:cNvPr>
          <p:cNvGraphicFramePr>
            <a:graphicFrameLocks noChangeAspect="1"/>
          </p:cNvGraphicFramePr>
          <p:nvPr>
            <p:extLst>
              <p:ext uri="{D42A27DB-BD31-4B8C-83A1-F6EECF244321}">
                <p14:modId xmlns:p14="http://schemas.microsoft.com/office/powerpoint/2010/main" val="4267201851"/>
              </p:ext>
            </p:extLst>
          </p:nvPr>
        </p:nvGraphicFramePr>
        <p:xfrm>
          <a:off x="5221288" y="1087517"/>
          <a:ext cx="1839912" cy="633412"/>
        </p:xfrm>
        <a:graphic>
          <a:graphicData uri="http://schemas.openxmlformats.org/presentationml/2006/ole">
            <mc:AlternateContent xmlns:mc="http://schemas.openxmlformats.org/markup-compatibility/2006">
              <mc:Choice xmlns:v="urn:schemas-microsoft-com:vml" Requires="v">
                <p:oleObj spid="_x0000_s10276" name="Equation" r:id="rId7" imgW="698500" imgH="241300" progId="Equation.3">
                  <p:embed/>
                </p:oleObj>
              </mc:Choice>
              <mc:Fallback>
                <p:oleObj name="Equation" r:id="rId7" imgW="698500" imgH="241300" progId="Equation.3">
                  <p:embed/>
                  <p:pic>
                    <p:nvPicPr>
                      <p:cNvPr id="3074"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1288" y="1087517"/>
                        <a:ext cx="1839912" cy="633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6" name="Group 165">
            <a:extLst>
              <a:ext uri="{FF2B5EF4-FFF2-40B4-BE49-F238E27FC236}">
                <a16:creationId xmlns:a16="http://schemas.microsoft.com/office/drawing/2014/main" id="{B8E03864-64FB-4549-A491-4803BD59B3C8}"/>
              </a:ext>
            </a:extLst>
          </p:cNvPr>
          <p:cNvGrpSpPr/>
          <p:nvPr/>
        </p:nvGrpSpPr>
        <p:grpSpPr>
          <a:xfrm>
            <a:off x="5105400" y="2787729"/>
            <a:ext cx="1371600" cy="1066800"/>
            <a:chOff x="5105400" y="3352800"/>
            <a:chExt cx="1371600" cy="1066800"/>
          </a:xfrm>
        </p:grpSpPr>
        <p:sp>
          <p:nvSpPr>
            <p:cNvPr id="167" name="Oval 166">
              <a:extLst>
                <a:ext uri="{FF2B5EF4-FFF2-40B4-BE49-F238E27FC236}">
                  <a16:creationId xmlns:a16="http://schemas.microsoft.com/office/drawing/2014/main" id="{14DEE150-DD0A-47C1-9BFB-70BF947FE013}"/>
                </a:ext>
              </a:extLst>
            </p:cNvPr>
            <p:cNvSpPr/>
            <p:nvPr/>
          </p:nvSpPr>
          <p:spPr>
            <a:xfrm>
              <a:off x="5257800" y="3352800"/>
              <a:ext cx="304800" cy="304800"/>
            </a:xfrm>
            <a:prstGeom prst="ellipse">
              <a:avLst/>
            </a:prstGeom>
            <a:noFill/>
            <a:ln w="412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8" name="Oval 167">
              <a:extLst>
                <a:ext uri="{FF2B5EF4-FFF2-40B4-BE49-F238E27FC236}">
                  <a16:creationId xmlns:a16="http://schemas.microsoft.com/office/drawing/2014/main" id="{064D0955-EBE8-4388-9632-A2C8F930ABC1}"/>
                </a:ext>
              </a:extLst>
            </p:cNvPr>
            <p:cNvSpPr/>
            <p:nvPr/>
          </p:nvSpPr>
          <p:spPr>
            <a:xfrm>
              <a:off x="6019800" y="3352800"/>
              <a:ext cx="304800" cy="304800"/>
            </a:xfrm>
            <a:prstGeom prst="ellipse">
              <a:avLst/>
            </a:prstGeom>
            <a:noFill/>
            <a:ln w="412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69" name="Straight Connector 168">
              <a:extLst>
                <a:ext uri="{FF2B5EF4-FFF2-40B4-BE49-F238E27FC236}">
                  <a16:creationId xmlns:a16="http://schemas.microsoft.com/office/drawing/2014/main" id="{76155769-5543-4EE2-9353-AE9FAA5AB8A9}"/>
                </a:ext>
              </a:extLst>
            </p:cNvPr>
            <p:cNvCxnSpPr>
              <a:stCxn id="168" idx="1"/>
              <a:endCxn id="168" idx="5"/>
            </p:cNvCxnSpPr>
            <p:nvPr/>
          </p:nvCxnSpPr>
          <p:spPr>
            <a:xfrm>
              <a:off x="6064437" y="3397437"/>
              <a:ext cx="215526" cy="215526"/>
            </a:xfrm>
            <a:prstGeom prst="line">
              <a:avLst/>
            </a:prstGeom>
            <a:noFill/>
            <a:ln w="31750" cap="flat" cmpd="sng" algn="ctr">
              <a:solidFill>
                <a:srgbClr val="FF0000"/>
              </a:solidFill>
              <a:prstDash val="solid"/>
            </a:ln>
            <a:effectLst/>
          </p:spPr>
        </p:cxnSp>
        <p:cxnSp>
          <p:nvCxnSpPr>
            <p:cNvPr id="170" name="Straight Connector 169">
              <a:extLst>
                <a:ext uri="{FF2B5EF4-FFF2-40B4-BE49-F238E27FC236}">
                  <a16:creationId xmlns:a16="http://schemas.microsoft.com/office/drawing/2014/main" id="{F95DE1A3-211A-4C52-92E7-D557268B676B}"/>
                </a:ext>
              </a:extLst>
            </p:cNvPr>
            <p:cNvCxnSpPr>
              <a:stCxn id="168" idx="7"/>
              <a:endCxn id="168" idx="3"/>
            </p:cNvCxnSpPr>
            <p:nvPr/>
          </p:nvCxnSpPr>
          <p:spPr>
            <a:xfrm flipH="1">
              <a:off x="6064437" y="3397437"/>
              <a:ext cx="215526" cy="215526"/>
            </a:xfrm>
            <a:prstGeom prst="line">
              <a:avLst/>
            </a:prstGeom>
            <a:noFill/>
            <a:ln w="31750" cap="flat" cmpd="sng" algn="ctr">
              <a:solidFill>
                <a:srgbClr val="FF0000"/>
              </a:solidFill>
              <a:prstDash val="solid"/>
            </a:ln>
            <a:effectLst/>
          </p:spPr>
        </p:cxnSp>
        <p:sp>
          <p:nvSpPr>
            <p:cNvPr id="171" name="Oval 170">
              <a:extLst>
                <a:ext uri="{FF2B5EF4-FFF2-40B4-BE49-F238E27FC236}">
                  <a16:creationId xmlns:a16="http://schemas.microsoft.com/office/drawing/2014/main" id="{EEE5267D-943D-48D9-AB92-B8BAFAF092C2}"/>
                </a:ext>
              </a:extLst>
            </p:cNvPr>
            <p:cNvSpPr/>
            <p:nvPr/>
          </p:nvSpPr>
          <p:spPr>
            <a:xfrm>
              <a:off x="5257800" y="4114800"/>
              <a:ext cx="304800" cy="304800"/>
            </a:xfrm>
            <a:prstGeom prst="ellipse">
              <a:avLst/>
            </a:prstGeom>
            <a:noFill/>
            <a:ln w="412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72" name="Straight Connector 171">
              <a:extLst>
                <a:ext uri="{FF2B5EF4-FFF2-40B4-BE49-F238E27FC236}">
                  <a16:creationId xmlns:a16="http://schemas.microsoft.com/office/drawing/2014/main" id="{559C3510-7E11-4EA8-BA6A-D28B7142D50A}"/>
                </a:ext>
              </a:extLst>
            </p:cNvPr>
            <p:cNvCxnSpPr>
              <a:stCxn id="171" idx="1"/>
              <a:endCxn id="171" idx="5"/>
            </p:cNvCxnSpPr>
            <p:nvPr/>
          </p:nvCxnSpPr>
          <p:spPr>
            <a:xfrm>
              <a:off x="5302437" y="4159437"/>
              <a:ext cx="215526" cy="215526"/>
            </a:xfrm>
            <a:prstGeom prst="line">
              <a:avLst/>
            </a:prstGeom>
            <a:noFill/>
            <a:ln w="31750" cap="flat" cmpd="sng" algn="ctr">
              <a:solidFill>
                <a:srgbClr val="FF0000"/>
              </a:solidFill>
              <a:prstDash val="solid"/>
            </a:ln>
            <a:effectLst/>
          </p:spPr>
        </p:cxnSp>
        <p:cxnSp>
          <p:nvCxnSpPr>
            <p:cNvPr id="173" name="Straight Connector 172">
              <a:extLst>
                <a:ext uri="{FF2B5EF4-FFF2-40B4-BE49-F238E27FC236}">
                  <a16:creationId xmlns:a16="http://schemas.microsoft.com/office/drawing/2014/main" id="{27F7CE65-E42D-4C8E-AAA7-DF1DF29B9FC3}"/>
                </a:ext>
              </a:extLst>
            </p:cNvPr>
            <p:cNvCxnSpPr>
              <a:stCxn id="171" idx="7"/>
              <a:endCxn id="171" idx="3"/>
            </p:cNvCxnSpPr>
            <p:nvPr/>
          </p:nvCxnSpPr>
          <p:spPr>
            <a:xfrm flipH="1">
              <a:off x="5302437" y="4159437"/>
              <a:ext cx="215526" cy="215526"/>
            </a:xfrm>
            <a:prstGeom prst="line">
              <a:avLst/>
            </a:prstGeom>
            <a:noFill/>
            <a:ln w="31750" cap="flat" cmpd="sng" algn="ctr">
              <a:solidFill>
                <a:srgbClr val="FF0000"/>
              </a:solidFill>
              <a:prstDash val="solid"/>
            </a:ln>
            <a:effectLst/>
          </p:spPr>
        </p:cxnSp>
        <p:sp>
          <p:nvSpPr>
            <p:cNvPr id="174" name="Oval 173">
              <a:extLst>
                <a:ext uri="{FF2B5EF4-FFF2-40B4-BE49-F238E27FC236}">
                  <a16:creationId xmlns:a16="http://schemas.microsoft.com/office/drawing/2014/main" id="{9F37B6D7-EC95-4BC6-907B-8E232ADC3C97}"/>
                </a:ext>
              </a:extLst>
            </p:cNvPr>
            <p:cNvSpPr/>
            <p:nvPr/>
          </p:nvSpPr>
          <p:spPr>
            <a:xfrm>
              <a:off x="5367528" y="3465576"/>
              <a:ext cx="82296" cy="82296"/>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5" name="Oval 174">
              <a:extLst>
                <a:ext uri="{FF2B5EF4-FFF2-40B4-BE49-F238E27FC236}">
                  <a16:creationId xmlns:a16="http://schemas.microsoft.com/office/drawing/2014/main" id="{649573AD-FBB5-41AB-97D2-9F97DDDFE50B}"/>
                </a:ext>
              </a:extLst>
            </p:cNvPr>
            <p:cNvSpPr/>
            <p:nvPr/>
          </p:nvSpPr>
          <p:spPr>
            <a:xfrm>
              <a:off x="6019800" y="4114800"/>
              <a:ext cx="304800" cy="304800"/>
            </a:xfrm>
            <a:prstGeom prst="ellipse">
              <a:avLst/>
            </a:prstGeom>
            <a:noFill/>
            <a:ln w="412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6" name="Oval 175">
              <a:extLst>
                <a:ext uri="{FF2B5EF4-FFF2-40B4-BE49-F238E27FC236}">
                  <a16:creationId xmlns:a16="http://schemas.microsoft.com/office/drawing/2014/main" id="{22BD9999-0E60-4080-B2F8-8E212901AC72}"/>
                </a:ext>
              </a:extLst>
            </p:cNvPr>
            <p:cNvSpPr/>
            <p:nvPr/>
          </p:nvSpPr>
          <p:spPr>
            <a:xfrm>
              <a:off x="6129528" y="4227576"/>
              <a:ext cx="82296" cy="82296"/>
            </a:xfrm>
            <a:prstGeom prst="ellipse">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77" name="Straight Arrow Connector 176">
              <a:extLst>
                <a:ext uri="{FF2B5EF4-FFF2-40B4-BE49-F238E27FC236}">
                  <a16:creationId xmlns:a16="http://schemas.microsoft.com/office/drawing/2014/main" id="{9D7B72BF-AABB-48D0-9A68-E9CB7549B1DB}"/>
                </a:ext>
              </a:extLst>
            </p:cNvPr>
            <p:cNvCxnSpPr/>
            <p:nvPr/>
          </p:nvCxnSpPr>
          <p:spPr>
            <a:xfrm>
              <a:off x="5120640" y="3505200"/>
              <a:ext cx="594360" cy="0"/>
            </a:xfrm>
            <a:prstGeom prst="straightConnector1">
              <a:avLst/>
            </a:prstGeom>
            <a:noFill/>
            <a:ln w="31750" cap="flat" cmpd="sng" algn="ctr">
              <a:solidFill>
                <a:srgbClr val="308D23"/>
              </a:solidFill>
              <a:prstDash val="solid"/>
              <a:tailEnd type="arrow"/>
            </a:ln>
            <a:effectLst/>
          </p:spPr>
        </p:cxnSp>
        <p:cxnSp>
          <p:nvCxnSpPr>
            <p:cNvPr id="178" name="Straight Arrow Connector 177">
              <a:extLst>
                <a:ext uri="{FF2B5EF4-FFF2-40B4-BE49-F238E27FC236}">
                  <a16:creationId xmlns:a16="http://schemas.microsoft.com/office/drawing/2014/main" id="{FB4AACDF-B36D-4D44-8996-A64CB109BB3C}"/>
                </a:ext>
              </a:extLst>
            </p:cNvPr>
            <p:cNvCxnSpPr/>
            <p:nvPr/>
          </p:nvCxnSpPr>
          <p:spPr>
            <a:xfrm>
              <a:off x="5867400" y="3505200"/>
              <a:ext cx="594360" cy="0"/>
            </a:xfrm>
            <a:prstGeom prst="straightConnector1">
              <a:avLst/>
            </a:prstGeom>
            <a:noFill/>
            <a:ln w="31750" cap="flat" cmpd="sng" algn="ctr">
              <a:solidFill>
                <a:srgbClr val="308D23"/>
              </a:solidFill>
              <a:prstDash val="solid"/>
              <a:tailEnd type="arrow"/>
            </a:ln>
            <a:effectLst/>
          </p:spPr>
        </p:cxnSp>
        <p:cxnSp>
          <p:nvCxnSpPr>
            <p:cNvPr id="179" name="Straight Arrow Connector 178">
              <a:extLst>
                <a:ext uri="{FF2B5EF4-FFF2-40B4-BE49-F238E27FC236}">
                  <a16:creationId xmlns:a16="http://schemas.microsoft.com/office/drawing/2014/main" id="{DAAEFF52-EE5A-4D1D-8E26-B8D739552D17}"/>
                </a:ext>
              </a:extLst>
            </p:cNvPr>
            <p:cNvCxnSpPr/>
            <p:nvPr/>
          </p:nvCxnSpPr>
          <p:spPr>
            <a:xfrm>
              <a:off x="5105400" y="4267200"/>
              <a:ext cx="594360" cy="0"/>
            </a:xfrm>
            <a:prstGeom prst="straightConnector1">
              <a:avLst/>
            </a:prstGeom>
            <a:noFill/>
            <a:ln w="31750" cap="flat" cmpd="sng" algn="ctr">
              <a:solidFill>
                <a:srgbClr val="308D23"/>
              </a:solidFill>
              <a:prstDash val="solid"/>
              <a:tailEnd type="arrow"/>
            </a:ln>
            <a:effectLst/>
          </p:spPr>
        </p:cxnSp>
        <p:cxnSp>
          <p:nvCxnSpPr>
            <p:cNvPr id="180" name="Straight Arrow Connector 179">
              <a:extLst>
                <a:ext uri="{FF2B5EF4-FFF2-40B4-BE49-F238E27FC236}">
                  <a16:creationId xmlns:a16="http://schemas.microsoft.com/office/drawing/2014/main" id="{DE333278-A3AE-483F-9E66-54E1B5BB1A2B}"/>
                </a:ext>
              </a:extLst>
            </p:cNvPr>
            <p:cNvCxnSpPr/>
            <p:nvPr/>
          </p:nvCxnSpPr>
          <p:spPr>
            <a:xfrm>
              <a:off x="5882640" y="4267200"/>
              <a:ext cx="594360" cy="0"/>
            </a:xfrm>
            <a:prstGeom prst="straightConnector1">
              <a:avLst/>
            </a:prstGeom>
            <a:noFill/>
            <a:ln w="31750" cap="flat" cmpd="sng" algn="ctr">
              <a:solidFill>
                <a:srgbClr val="308D23"/>
              </a:solidFill>
              <a:prstDash val="solid"/>
              <a:tailEnd type="arrow"/>
            </a:ln>
            <a:effectLst/>
          </p:spPr>
        </p:cxnSp>
      </p:grpSp>
      <p:grpSp>
        <p:nvGrpSpPr>
          <p:cNvPr id="181" name="Group 180">
            <a:extLst>
              <a:ext uri="{FF2B5EF4-FFF2-40B4-BE49-F238E27FC236}">
                <a16:creationId xmlns:a16="http://schemas.microsoft.com/office/drawing/2014/main" id="{1C09B4FA-43E8-4B84-B222-B3F4549054A4}"/>
              </a:ext>
            </a:extLst>
          </p:cNvPr>
          <p:cNvGrpSpPr/>
          <p:nvPr/>
        </p:nvGrpSpPr>
        <p:grpSpPr>
          <a:xfrm>
            <a:off x="5410200" y="2788523"/>
            <a:ext cx="762794" cy="1181112"/>
            <a:chOff x="5410200" y="2750411"/>
            <a:chExt cx="762794" cy="1181112"/>
          </a:xfrm>
        </p:grpSpPr>
        <p:cxnSp>
          <p:nvCxnSpPr>
            <p:cNvPr id="182" name="Straight Arrow Connector 181">
              <a:extLst>
                <a:ext uri="{FF2B5EF4-FFF2-40B4-BE49-F238E27FC236}">
                  <a16:creationId xmlns:a16="http://schemas.microsoft.com/office/drawing/2014/main" id="{D4435CDC-64FA-4BB0-ADCD-AA371EA69A32}"/>
                </a:ext>
              </a:extLst>
            </p:cNvPr>
            <p:cNvCxnSpPr>
              <a:stCxn id="168" idx="4"/>
            </p:cNvCxnSpPr>
            <p:nvPr/>
          </p:nvCxnSpPr>
          <p:spPr>
            <a:xfrm rot="5400000" flipH="1">
              <a:off x="6019800" y="2940129"/>
              <a:ext cx="304800" cy="1588"/>
            </a:xfrm>
            <a:prstGeom prst="straightConnector1">
              <a:avLst/>
            </a:prstGeom>
            <a:noFill/>
            <a:ln w="28575" cap="flat" cmpd="sng" algn="ctr">
              <a:solidFill>
                <a:srgbClr val="FFC000"/>
              </a:solidFill>
              <a:prstDash val="solid"/>
              <a:tailEnd type="arrow"/>
            </a:ln>
            <a:effectLst/>
          </p:spPr>
        </p:cxnSp>
        <p:cxnSp>
          <p:nvCxnSpPr>
            <p:cNvPr id="183" name="Straight Arrow Connector 182">
              <a:extLst>
                <a:ext uri="{FF2B5EF4-FFF2-40B4-BE49-F238E27FC236}">
                  <a16:creationId xmlns:a16="http://schemas.microsoft.com/office/drawing/2014/main" id="{A29DDC44-4F50-4CF6-90CF-2A69B8326085}"/>
                </a:ext>
              </a:extLst>
            </p:cNvPr>
            <p:cNvCxnSpPr>
              <a:stCxn id="171" idx="4"/>
              <a:endCxn id="171" idx="0"/>
            </p:cNvCxnSpPr>
            <p:nvPr/>
          </p:nvCxnSpPr>
          <p:spPr>
            <a:xfrm flipV="1">
              <a:off x="5410200" y="3512411"/>
              <a:ext cx="0" cy="304800"/>
            </a:xfrm>
            <a:prstGeom prst="straightConnector1">
              <a:avLst/>
            </a:prstGeom>
            <a:noFill/>
            <a:ln w="28575" cap="flat" cmpd="sng" algn="ctr">
              <a:solidFill>
                <a:srgbClr val="FFC000"/>
              </a:solidFill>
              <a:prstDash val="solid"/>
              <a:tailEnd type="arrow"/>
            </a:ln>
            <a:effectLst/>
          </p:spPr>
        </p:cxnSp>
        <p:cxnSp>
          <p:nvCxnSpPr>
            <p:cNvPr id="184" name="Straight Arrow Connector 183">
              <a:extLst>
                <a:ext uri="{FF2B5EF4-FFF2-40B4-BE49-F238E27FC236}">
                  <a16:creationId xmlns:a16="http://schemas.microsoft.com/office/drawing/2014/main" id="{6EE14FC6-99B4-4BAB-8D85-DF916BD49E9D}"/>
                </a:ext>
              </a:extLst>
            </p:cNvPr>
            <p:cNvCxnSpPr>
              <a:stCxn id="167" idx="0"/>
              <a:endCxn id="167" idx="4"/>
            </p:cNvCxnSpPr>
            <p:nvPr/>
          </p:nvCxnSpPr>
          <p:spPr>
            <a:xfrm>
              <a:off x="5410200" y="2750411"/>
              <a:ext cx="0" cy="304800"/>
            </a:xfrm>
            <a:prstGeom prst="straightConnector1">
              <a:avLst/>
            </a:prstGeom>
            <a:noFill/>
            <a:ln w="28575" cap="flat" cmpd="sng" algn="ctr">
              <a:solidFill>
                <a:srgbClr val="FFC000"/>
              </a:solidFill>
              <a:prstDash val="solid"/>
              <a:tailEnd type="arrow"/>
            </a:ln>
            <a:effectLst/>
          </p:spPr>
        </p:cxnSp>
        <p:cxnSp>
          <p:nvCxnSpPr>
            <p:cNvPr id="185" name="Straight Arrow Connector 184">
              <a:extLst>
                <a:ext uri="{FF2B5EF4-FFF2-40B4-BE49-F238E27FC236}">
                  <a16:creationId xmlns:a16="http://schemas.microsoft.com/office/drawing/2014/main" id="{FDA57C81-EC69-4044-877E-6D3C513AF5D2}"/>
                </a:ext>
              </a:extLst>
            </p:cNvPr>
            <p:cNvCxnSpPr>
              <a:stCxn id="175" idx="0"/>
            </p:cNvCxnSpPr>
            <p:nvPr/>
          </p:nvCxnSpPr>
          <p:spPr>
            <a:xfrm rot="16200000" flipH="1">
              <a:off x="5981700" y="3740229"/>
              <a:ext cx="381000" cy="1588"/>
            </a:xfrm>
            <a:prstGeom prst="straightConnector1">
              <a:avLst/>
            </a:prstGeom>
            <a:noFill/>
            <a:ln w="28575" cap="flat" cmpd="sng" algn="ctr">
              <a:solidFill>
                <a:srgbClr val="FFC000"/>
              </a:solidFill>
              <a:prstDash val="solid"/>
              <a:tailEnd type="arrow"/>
            </a:ln>
            <a:effectLst/>
          </p:spPr>
        </p:cxnSp>
      </p:grpSp>
      <p:sp>
        <p:nvSpPr>
          <p:cNvPr id="187" name="TextBox 186">
            <a:extLst>
              <a:ext uri="{FF2B5EF4-FFF2-40B4-BE49-F238E27FC236}">
                <a16:creationId xmlns:a16="http://schemas.microsoft.com/office/drawing/2014/main" id="{F10299B6-1651-4BE0-96B2-6FD16A7C2E9A}"/>
              </a:ext>
            </a:extLst>
          </p:cNvPr>
          <p:cNvSpPr txBox="1"/>
          <p:nvPr/>
        </p:nvSpPr>
        <p:spPr>
          <a:xfrm>
            <a:off x="2209800" y="5149929"/>
            <a:ext cx="2057400" cy="369332"/>
          </a:xfrm>
          <a:prstGeom prst="rect">
            <a:avLst/>
          </a:prstGeom>
          <a:noFill/>
        </p:spPr>
        <p:txBody>
          <a:bodyPr wrap="square" rtlCol="0">
            <a:spAutoFit/>
          </a:bodyPr>
          <a:lstStyle/>
          <a:p>
            <a:pPr defTabSz="914400"/>
            <a:r>
              <a:rPr lang="en-US" dirty="0">
                <a:solidFill>
                  <a:prstClr val="black"/>
                </a:solidFill>
                <a:latin typeface="Calibri"/>
              </a:rPr>
              <a:t>Top View</a:t>
            </a:r>
          </a:p>
        </p:txBody>
      </p:sp>
      <p:grpSp>
        <p:nvGrpSpPr>
          <p:cNvPr id="188" name="Group 187">
            <a:extLst>
              <a:ext uri="{FF2B5EF4-FFF2-40B4-BE49-F238E27FC236}">
                <a16:creationId xmlns:a16="http://schemas.microsoft.com/office/drawing/2014/main" id="{C9350A77-3A98-4C5C-8AA3-F0109A673540}"/>
              </a:ext>
            </a:extLst>
          </p:cNvPr>
          <p:cNvGrpSpPr/>
          <p:nvPr/>
        </p:nvGrpSpPr>
        <p:grpSpPr>
          <a:xfrm>
            <a:off x="4800600" y="2635329"/>
            <a:ext cx="1981201" cy="1371600"/>
            <a:chOff x="4800600" y="3200400"/>
            <a:chExt cx="1981201" cy="1371600"/>
          </a:xfrm>
        </p:grpSpPr>
        <p:grpSp>
          <p:nvGrpSpPr>
            <p:cNvPr id="189" name="Group 188">
              <a:extLst>
                <a:ext uri="{FF2B5EF4-FFF2-40B4-BE49-F238E27FC236}">
                  <a16:creationId xmlns:a16="http://schemas.microsoft.com/office/drawing/2014/main" id="{9C5D9939-EF6F-41F5-B2B9-F08CD38F5C0B}"/>
                </a:ext>
              </a:extLst>
            </p:cNvPr>
            <p:cNvGrpSpPr/>
            <p:nvPr/>
          </p:nvGrpSpPr>
          <p:grpSpPr>
            <a:xfrm>
              <a:off x="4800600" y="3200400"/>
              <a:ext cx="1981201" cy="1371600"/>
              <a:chOff x="4800600" y="3200400"/>
              <a:chExt cx="1981201" cy="1371600"/>
            </a:xfrm>
          </p:grpSpPr>
          <p:sp>
            <p:nvSpPr>
              <p:cNvPr id="193" name="Arc 192">
                <a:extLst>
                  <a:ext uri="{FF2B5EF4-FFF2-40B4-BE49-F238E27FC236}">
                    <a16:creationId xmlns:a16="http://schemas.microsoft.com/office/drawing/2014/main" id="{38C35948-4130-4503-A94E-8BEAEE83CF16}"/>
                  </a:ext>
                </a:extLst>
              </p:cNvPr>
              <p:cNvSpPr/>
              <p:nvPr/>
            </p:nvSpPr>
            <p:spPr>
              <a:xfrm rot="10800000">
                <a:off x="5410200" y="3352800"/>
                <a:ext cx="609600" cy="457200"/>
              </a:xfrm>
              <a:prstGeom prst="arc">
                <a:avLst>
                  <a:gd name="adj1" fmla="val 16200000"/>
                  <a:gd name="adj2" fmla="val 19791081"/>
                </a:avLst>
              </a:prstGeom>
              <a:noFill/>
              <a:ln w="25400" cap="flat" cmpd="sng" algn="ctr">
                <a:solidFill>
                  <a:srgbClr val="4F81BD">
                    <a:shade val="95000"/>
                    <a:satMod val="105000"/>
                  </a:srgbClr>
                </a:solidFill>
                <a:prstDash val="solid"/>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4" name="Arc 193">
                <a:extLst>
                  <a:ext uri="{FF2B5EF4-FFF2-40B4-BE49-F238E27FC236}">
                    <a16:creationId xmlns:a16="http://schemas.microsoft.com/office/drawing/2014/main" id="{587042BD-C9B3-44C1-A8A5-E7DEB6C82650}"/>
                  </a:ext>
                </a:extLst>
              </p:cNvPr>
              <p:cNvSpPr/>
              <p:nvPr/>
            </p:nvSpPr>
            <p:spPr>
              <a:xfrm>
                <a:off x="5410200" y="3962400"/>
                <a:ext cx="609600" cy="457200"/>
              </a:xfrm>
              <a:prstGeom prst="arc">
                <a:avLst>
                  <a:gd name="adj1" fmla="val 12524986"/>
                  <a:gd name="adj2" fmla="val 15996843"/>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5" name="Arc 194">
                <a:extLst>
                  <a:ext uri="{FF2B5EF4-FFF2-40B4-BE49-F238E27FC236}">
                    <a16:creationId xmlns:a16="http://schemas.microsoft.com/office/drawing/2014/main" id="{3A387484-2A80-40E3-9F4E-E38708E53089}"/>
                  </a:ext>
                </a:extLst>
              </p:cNvPr>
              <p:cNvSpPr/>
              <p:nvPr/>
            </p:nvSpPr>
            <p:spPr>
              <a:xfrm rot="10800000">
                <a:off x="4800600" y="3352800"/>
                <a:ext cx="609600" cy="457200"/>
              </a:xfrm>
              <a:prstGeom prst="arc">
                <a:avLst>
                  <a:gd name="adj1" fmla="val 12524986"/>
                  <a:gd name="adj2" fmla="val 15996843"/>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6" name="Arc 195">
                <a:extLst>
                  <a:ext uri="{FF2B5EF4-FFF2-40B4-BE49-F238E27FC236}">
                    <a16:creationId xmlns:a16="http://schemas.microsoft.com/office/drawing/2014/main" id="{A189DC52-C52D-4509-93AA-E9449373B019}"/>
                  </a:ext>
                </a:extLst>
              </p:cNvPr>
              <p:cNvSpPr/>
              <p:nvPr/>
            </p:nvSpPr>
            <p:spPr>
              <a:xfrm>
                <a:off x="5562600" y="3200400"/>
                <a:ext cx="609600" cy="457200"/>
              </a:xfrm>
              <a:prstGeom prst="arc">
                <a:avLst>
                  <a:gd name="adj1" fmla="val 16200000"/>
                  <a:gd name="adj2" fmla="val 19791081"/>
                </a:avLst>
              </a:prstGeom>
              <a:noFill/>
              <a:ln w="25400" cap="flat" cmpd="sng" algn="ctr">
                <a:solidFill>
                  <a:srgbClr val="4F81BD">
                    <a:shade val="95000"/>
                    <a:satMod val="105000"/>
                  </a:srgbClr>
                </a:solidFill>
                <a:prstDash val="solid"/>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7" name="Arc 196">
                <a:extLst>
                  <a:ext uri="{FF2B5EF4-FFF2-40B4-BE49-F238E27FC236}">
                    <a16:creationId xmlns:a16="http://schemas.microsoft.com/office/drawing/2014/main" id="{72A4AAED-ACF9-474B-8F77-B1BD67FCB454}"/>
                  </a:ext>
                </a:extLst>
              </p:cNvPr>
              <p:cNvSpPr/>
              <p:nvPr/>
            </p:nvSpPr>
            <p:spPr>
              <a:xfrm>
                <a:off x="5562600" y="3962400"/>
                <a:ext cx="609600" cy="457200"/>
              </a:xfrm>
              <a:prstGeom prst="arc">
                <a:avLst>
                  <a:gd name="adj1" fmla="val 16341394"/>
                  <a:gd name="adj2" fmla="val 19765377"/>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8" name="Arc 197">
                <a:extLst>
                  <a:ext uri="{FF2B5EF4-FFF2-40B4-BE49-F238E27FC236}">
                    <a16:creationId xmlns:a16="http://schemas.microsoft.com/office/drawing/2014/main" id="{4F32B4AB-EEA2-4731-A5B8-9EB92F19637C}"/>
                  </a:ext>
                </a:extLst>
              </p:cNvPr>
              <p:cNvSpPr/>
              <p:nvPr/>
            </p:nvSpPr>
            <p:spPr>
              <a:xfrm rot="10800000">
                <a:off x="5410200" y="4114800"/>
                <a:ext cx="609600" cy="457200"/>
              </a:xfrm>
              <a:prstGeom prst="arc">
                <a:avLst>
                  <a:gd name="adj1" fmla="val 16341394"/>
                  <a:gd name="adj2" fmla="val 19765377"/>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9" name="Arc 198">
                <a:extLst>
                  <a:ext uri="{FF2B5EF4-FFF2-40B4-BE49-F238E27FC236}">
                    <a16:creationId xmlns:a16="http://schemas.microsoft.com/office/drawing/2014/main" id="{84A20855-E8CC-4A29-B066-3EE0208CA879}"/>
                  </a:ext>
                </a:extLst>
              </p:cNvPr>
              <p:cNvSpPr/>
              <p:nvPr/>
            </p:nvSpPr>
            <p:spPr>
              <a:xfrm rot="10800000">
                <a:off x="5562601" y="4114800"/>
                <a:ext cx="609600" cy="457200"/>
              </a:xfrm>
              <a:prstGeom prst="arc">
                <a:avLst>
                  <a:gd name="adj1" fmla="val 13323410"/>
                  <a:gd name="adj2" fmla="val 16784146"/>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0" name="Arc 199">
                <a:extLst>
                  <a:ext uri="{FF2B5EF4-FFF2-40B4-BE49-F238E27FC236}">
                    <a16:creationId xmlns:a16="http://schemas.microsoft.com/office/drawing/2014/main" id="{BCC6A068-9E50-4E20-9F45-0DA27823FC33}"/>
                  </a:ext>
                </a:extLst>
              </p:cNvPr>
              <p:cNvSpPr/>
              <p:nvPr/>
            </p:nvSpPr>
            <p:spPr>
              <a:xfrm rot="10800000">
                <a:off x="5562601" y="3352800"/>
                <a:ext cx="609600" cy="457200"/>
              </a:xfrm>
              <a:prstGeom prst="arc">
                <a:avLst>
                  <a:gd name="adj1" fmla="val 12879067"/>
                  <a:gd name="adj2" fmla="val 16111243"/>
                </a:avLst>
              </a:prstGeom>
              <a:noFill/>
              <a:ln w="25400" cap="flat" cmpd="sng" algn="ctr">
                <a:solidFill>
                  <a:srgbClr val="4F81BD">
                    <a:shade val="95000"/>
                    <a:satMod val="105000"/>
                  </a:srgbClr>
                </a:solidFill>
                <a:prstDash val="solid"/>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1" name="Arc 200">
                <a:extLst>
                  <a:ext uri="{FF2B5EF4-FFF2-40B4-BE49-F238E27FC236}">
                    <a16:creationId xmlns:a16="http://schemas.microsoft.com/office/drawing/2014/main" id="{DE5BD4AC-494C-41B1-911A-8340CBCE40F8}"/>
                  </a:ext>
                </a:extLst>
              </p:cNvPr>
              <p:cNvSpPr/>
              <p:nvPr/>
            </p:nvSpPr>
            <p:spPr>
              <a:xfrm rot="10800000">
                <a:off x="6172200" y="3352800"/>
                <a:ext cx="609600" cy="457200"/>
              </a:xfrm>
              <a:prstGeom prst="arc">
                <a:avLst>
                  <a:gd name="adj1" fmla="val 16200000"/>
                  <a:gd name="adj2" fmla="val 19493576"/>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2" name="Arc 201">
                <a:extLst>
                  <a:ext uri="{FF2B5EF4-FFF2-40B4-BE49-F238E27FC236}">
                    <a16:creationId xmlns:a16="http://schemas.microsoft.com/office/drawing/2014/main" id="{50A745B2-A802-4AD7-81ED-9E1C419FFC64}"/>
                  </a:ext>
                </a:extLst>
              </p:cNvPr>
              <p:cNvSpPr/>
              <p:nvPr/>
            </p:nvSpPr>
            <p:spPr>
              <a:xfrm>
                <a:off x="6172200" y="3962400"/>
                <a:ext cx="609600" cy="457200"/>
              </a:xfrm>
              <a:prstGeom prst="arc">
                <a:avLst>
                  <a:gd name="adj1" fmla="val 12496486"/>
                  <a:gd name="adj2" fmla="val 16124700"/>
                </a:avLst>
              </a:prstGeom>
              <a:noFill/>
              <a:ln w="25400" cap="flat" cmpd="sng" algn="ctr">
                <a:solidFill>
                  <a:srgbClr val="4F81BD">
                    <a:shade val="95000"/>
                    <a:satMod val="105000"/>
                  </a:srgbClr>
                </a:solidFill>
                <a:prstDash val="solid"/>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3" name="Arc 202">
                <a:extLst>
                  <a:ext uri="{FF2B5EF4-FFF2-40B4-BE49-F238E27FC236}">
                    <a16:creationId xmlns:a16="http://schemas.microsoft.com/office/drawing/2014/main" id="{FAD7AA04-E882-4A2C-96BE-78F20F62C3DD}"/>
                  </a:ext>
                </a:extLst>
              </p:cNvPr>
              <p:cNvSpPr/>
              <p:nvPr/>
            </p:nvSpPr>
            <p:spPr>
              <a:xfrm rot="10800000">
                <a:off x="6172201" y="4114800"/>
                <a:ext cx="609600" cy="457200"/>
              </a:xfrm>
              <a:prstGeom prst="arc">
                <a:avLst>
                  <a:gd name="adj1" fmla="val 16200000"/>
                  <a:gd name="adj2" fmla="val 19493576"/>
                </a:avLst>
              </a:prstGeom>
              <a:noFill/>
              <a:ln w="25400" cap="flat" cmpd="sng" algn="ctr">
                <a:solidFill>
                  <a:srgbClr val="4F81BD">
                    <a:shade val="95000"/>
                    <a:satMod val="105000"/>
                  </a:srgbClr>
                </a:solidFill>
                <a:prstDash val="solid"/>
                <a:headEnd type="triangl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4" name="Arc 203">
                <a:extLst>
                  <a:ext uri="{FF2B5EF4-FFF2-40B4-BE49-F238E27FC236}">
                    <a16:creationId xmlns:a16="http://schemas.microsoft.com/office/drawing/2014/main" id="{9A543A71-74FA-46D6-8A21-8661580ABDBC}"/>
                  </a:ext>
                </a:extLst>
              </p:cNvPr>
              <p:cNvSpPr/>
              <p:nvPr/>
            </p:nvSpPr>
            <p:spPr>
              <a:xfrm rot="10800000">
                <a:off x="4800601" y="4114800"/>
                <a:ext cx="609600" cy="457200"/>
              </a:xfrm>
              <a:prstGeom prst="arc">
                <a:avLst>
                  <a:gd name="adj1" fmla="val 12736539"/>
                  <a:gd name="adj2" fmla="val 16307572"/>
                </a:avLst>
              </a:prstGeom>
              <a:noFill/>
              <a:ln w="25400" cap="flat" cmpd="sng" algn="ctr">
                <a:solidFill>
                  <a:srgbClr val="4F81BD">
                    <a:shade val="95000"/>
                    <a:satMod val="105000"/>
                  </a:srgbClr>
                </a:solidFill>
                <a:prstDash val="solid"/>
                <a:headEnd type="triangle"/>
                <a:tailEnd type="non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190" name="Arc 189">
              <a:extLst>
                <a:ext uri="{FF2B5EF4-FFF2-40B4-BE49-F238E27FC236}">
                  <a16:creationId xmlns:a16="http://schemas.microsoft.com/office/drawing/2014/main" id="{53596D9B-692B-4F4A-B50A-EBD8AB61746C}"/>
                </a:ext>
              </a:extLst>
            </p:cNvPr>
            <p:cNvSpPr/>
            <p:nvPr/>
          </p:nvSpPr>
          <p:spPr>
            <a:xfrm>
              <a:off x="4800600" y="3200400"/>
              <a:ext cx="609600" cy="457200"/>
            </a:xfrm>
            <a:prstGeom prst="arc">
              <a:avLst>
                <a:gd name="adj1" fmla="val 16200000"/>
                <a:gd name="adj2" fmla="val 19791081"/>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1" name="Arc 190">
              <a:extLst>
                <a:ext uri="{FF2B5EF4-FFF2-40B4-BE49-F238E27FC236}">
                  <a16:creationId xmlns:a16="http://schemas.microsoft.com/office/drawing/2014/main" id="{E21E980B-6C41-44FE-9FC9-74A4AB15DF3E}"/>
                </a:ext>
              </a:extLst>
            </p:cNvPr>
            <p:cNvSpPr/>
            <p:nvPr/>
          </p:nvSpPr>
          <p:spPr>
            <a:xfrm>
              <a:off x="5410200" y="3200400"/>
              <a:ext cx="609600" cy="457200"/>
            </a:xfrm>
            <a:prstGeom prst="arc">
              <a:avLst>
                <a:gd name="adj1" fmla="val 12496486"/>
                <a:gd name="adj2" fmla="val 16124700"/>
              </a:avLst>
            </a:prstGeom>
            <a:noFill/>
            <a:ln w="25400" cap="flat" cmpd="sng" algn="ctr">
              <a:solidFill>
                <a:srgbClr val="4F81BD">
                  <a:shade val="95000"/>
                  <a:satMod val="105000"/>
                </a:srgbClr>
              </a:solidFill>
              <a:prstDash val="solid"/>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2" name="Arc 191">
              <a:extLst>
                <a:ext uri="{FF2B5EF4-FFF2-40B4-BE49-F238E27FC236}">
                  <a16:creationId xmlns:a16="http://schemas.microsoft.com/office/drawing/2014/main" id="{4BB3D797-CC21-4CB0-A127-A79ABC001AD4}"/>
                </a:ext>
              </a:extLst>
            </p:cNvPr>
            <p:cNvSpPr/>
            <p:nvPr/>
          </p:nvSpPr>
          <p:spPr>
            <a:xfrm>
              <a:off x="6172200" y="3200400"/>
              <a:ext cx="609600" cy="457200"/>
            </a:xfrm>
            <a:prstGeom prst="arc">
              <a:avLst>
                <a:gd name="adj1" fmla="val 12524986"/>
                <a:gd name="adj2" fmla="val 15996843"/>
              </a:avLst>
            </a:prstGeom>
            <a:noFill/>
            <a:ln w="25400" cap="flat" cmpd="sng" algn="ctr">
              <a:solidFill>
                <a:srgbClr val="4F81BD">
                  <a:shade val="95000"/>
                  <a:satMod val="105000"/>
                </a:srgbClr>
              </a:solidFill>
              <a:prstDash val="solid"/>
              <a:headEnd type="none"/>
              <a:tail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05" name="Arc 204">
            <a:extLst>
              <a:ext uri="{FF2B5EF4-FFF2-40B4-BE49-F238E27FC236}">
                <a16:creationId xmlns:a16="http://schemas.microsoft.com/office/drawing/2014/main" id="{36D6ABD3-2926-4F50-82B1-D5BC49FCB1E0}"/>
              </a:ext>
            </a:extLst>
          </p:cNvPr>
          <p:cNvSpPr/>
          <p:nvPr/>
        </p:nvSpPr>
        <p:spPr>
          <a:xfrm>
            <a:off x="4800600" y="3397329"/>
            <a:ext cx="609600" cy="457200"/>
          </a:xfrm>
          <a:prstGeom prst="arc">
            <a:avLst>
              <a:gd name="adj1" fmla="val 16200000"/>
              <a:gd name="adj2" fmla="val 19791081"/>
            </a:avLst>
          </a:prstGeom>
          <a:noFill/>
          <a:ln w="25400" cap="flat" cmpd="sng" algn="ctr">
            <a:solidFill>
              <a:srgbClr val="4F81BD">
                <a:shade val="95000"/>
                <a:satMod val="105000"/>
              </a:srgbClr>
            </a:solidFill>
            <a:prstDash val="solid"/>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F1C7FDBE-AD71-4F22-973E-B528A5B6F0C4}"/>
              </a:ext>
            </a:extLst>
          </p:cNvPr>
          <p:cNvSpPr txBox="1"/>
          <p:nvPr/>
        </p:nvSpPr>
        <p:spPr>
          <a:xfrm>
            <a:off x="6581285" y="5360265"/>
            <a:ext cx="2056973" cy="369332"/>
          </a:xfrm>
          <a:prstGeom prst="rect">
            <a:avLst/>
          </a:prstGeom>
          <a:noFill/>
        </p:spPr>
        <p:txBody>
          <a:bodyPr wrap="none" rtlCol="0">
            <a:spAutoFit/>
          </a:bodyPr>
          <a:lstStyle/>
          <a:p>
            <a:r>
              <a:rPr lang="en-US" dirty="0"/>
              <a:t>Materials list </a:t>
            </a:r>
            <a:r>
              <a:rPr lang="en-US" dirty="0">
                <a:solidFill>
                  <a:srgbClr val="0000FF"/>
                </a:solidFill>
                <a:hlinkClick r:id="rId9">
                  <a:extLst>
                    <a:ext uri="{A12FA001-AC4F-418D-AE19-62706E023703}">
                      <ahyp:hlinkClr xmlns:ahyp="http://schemas.microsoft.com/office/drawing/2018/hyperlinkcolor" val="tx"/>
                    </a:ext>
                  </a:extLst>
                </a:hlinkClick>
              </a:rPr>
              <a:t>here</a:t>
            </a:r>
            <a:r>
              <a:rPr lang="en-US" dirty="0"/>
              <a:t>.</a:t>
            </a:r>
          </a:p>
        </p:txBody>
      </p:sp>
      <p:sp>
        <p:nvSpPr>
          <p:cNvPr id="6" name="TextBox 5">
            <a:extLst>
              <a:ext uri="{FF2B5EF4-FFF2-40B4-BE49-F238E27FC236}">
                <a16:creationId xmlns:a16="http://schemas.microsoft.com/office/drawing/2014/main" id="{1BEC88E3-61E6-42DB-8C05-6F44DA0FD167}"/>
              </a:ext>
            </a:extLst>
          </p:cNvPr>
          <p:cNvSpPr txBox="1"/>
          <p:nvPr/>
        </p:nvSpPr>
        <p:spPr>
          <a:xfrm>
            <a:off x="2315193" y="4561212"/>
            <a:ext cx="843501" cy="261610"/>
          </a:xfrm>
          <a:prstGeom prst="rect">
            <a:avLst/>
          </a:prstGeom>
          <a:noFill/>
        </p:spPr>
        <p:txBody>
          <a:bodyPr wrap="none" rtlCol="0">
            <a:spAutoFit/>
          </a:bodyPr>
          <a:lstStyle/>
          <a:p>
            <a:r>
              <a:rPr lang="en-US" sz="1100" dirty="0"/>
              <a:t>Electrolyte</a:t>
            </a:r>
          </a:p>
        </p:txBody>
      </p:sp>
      <p:sp>
        <p:nvSpPr>
          <p:cNvPr id="5" name="Rectangle 4">
            <a:extLst>
              <a:ext uri="{FF2B5EF4-FFF2-40B4-BE49-F238E27FC236}">
                <a16:creationId xmlns:a16="http://schemas.microsoft.com/office/drawing/2014/main" id="{09F18799-D0C4-4B81-B7E0-99ACCB4418F7}"/>
              </a:ext>
            </a:extLst>
          </p:cNvPr>
          <p:cNvSpPr/>
          <p:nvPr/>
        </p:nvSpPr>
        <p:spPr>
          <a:xfrm>
            <a:off x="1263721" y="1873330"/>
            <a:ext cx="2905040" cy="3027284"/>
          </a:xfrm>
          <a:prstGeom prst="rect">
            <a:avLst/>
          </a:prstGeom>
          <a:solidFill>
            <a:srgbClr val="4285F4">
              <a:alpha val="2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3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fade">
                                      <p:cBhvr>
                                        <p:cTn id="10" dur="500"/>
                                        <p:tgtEl>
                                          <p:spTgt spid="1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6"/>
                                        </p:tgtEl>
                                        <p:attrNameLst>
                                          <p:attrName>style.visibility</p:attrName>
                                        </p:attrNameLst>
                                      </p:cBhvr>
                                      <p:to>
                                        <p:strVal val="visible"/>
                                      </p:to>
                                    </p:set>
                                    <p:animEffect transition="in" filter="fade">
                                      <p:cBhvr>
                                        <p:cTn id="15" dur="500"/>
                                        <p:tgtEl>
                                          <p:spTgt spid="166"/>
                                        </p:tgtEl>
                                      </p:cBhvr>
                                    </p:animEffect>
                                  </p:childTnLst>
                                </p:cTn>
                              </p:par>
                              <p:par>
                                <p:cTn id="16" presetID="10" presetClass="entr" presetSubtype="0" fill="hold" nodeType="withEffect">
                                  <p:stCondLst>
                                    <p:cond delay="0"/>
                                  </p:stCondLst>
                                  <p:childTnLst>
                                    <p:set>
                                      <p:cBhvr>
                                        <p:cTn id="17" dur="1" fill="hold">
                                          <p:stCondLst>
                                            <p:cond delay="0"/>
                                          </p:stCondLst>
                                        </p:cTn>
                                        <p:tgtEl>
                                          <p:spTgt spid="156"/>
                                        </p:tgtEl>
                                        <p:attrNameLst>
                                          <p:attrName>style.visibility</p:attrName>
                                        </p:attrNameLst>
                                      </p:cBhvr>
                                      <p:to>
                                        <p:strVal val="visible"/>
                                      </p:to>
                                    </p:set>
                                    <p:animEffect transition="in" filter="fade">
                                      <p:cBhvr>
                                        <p:cTn id="18" dur="500"/>
                                        <p:tgtEl>
                                          <p:spTgt spid="156"/>
                                        </p:tgtEl>
                                      </p:cBhvr>
                                    </p:animEffect>
                                  </p:childTnLst>
                                </p:cTn>
                              </p:par>
                              <p:par>
                                <p:cTn id="19" presetID="10" presetClass="entr" presetSubtype="0" fill="hold" nodeType="withEffect">
                                  <p:stCondLst>
                                    <p:cond delay="0"/>
                                  </p:stCondLst>
                                  <p:childTnLst>
                                    <p:set>
                                      <p:cBhvr>
                                        <p:cTn id="20" dur="1" fill="hold">
                                          <p:stCondLst>
                                            <p:cond delay="0"/>
                                          </p:stCondLst>
                                        </p:cTn>
                                        <p:tgtEl>
                                          <p:spTgt spid="165"/>
                                        </p:tgtEl>
                                        <p:attrNameLst>
                                          <p:attrName>style.visibility</p:attrName>
                                        </p:attrNameLst>
                                      </p:cBhvr>
                                      <p:to>
                                        <p:strVal val="visible"/>
                                      </p:to>
                                    </p:set>
                                    <p:animEffect transition="in" filter="fade">
                                      <p:cBhvr>
                                        <p:cTn id="21" dur="500"/>
                                        <p:tgtEl>
                                          <p:spTgt spid="1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1"/>
                                        </p:tgtEl>
                                        <p:attrNameLst>
                                          <p:attrName>style.visibility</p:attrName>
                                        </p:attrNameLst>
                                      </p:cBhvr>
                                      <p:to>
                                        <p:strVal val="visible"/>
                                      </p:to>
                                    </p:set>
                                    <p:animEffect transition="in" filter="fade">
                                      <p:cBhvr>
                                        <p:cTn id="26" dur="500"/>
                                        <p:tgtEl>
                                          <p:spTgt spid="181"/>
                                        </p:tgtEl>
                                      </p:cBhvr>
                                    </p:animEffect>
                                  </p:childTnLst>
                                </p:cTn>
                              </p:par>
                              <p:par>
                                <p:cTn id="27" presetID="10" presetClass="exit" presetSubtype="0" fill="hold" nodeType="withEffect">
                                  <p:stCondLst>
                                    <p:cond delay="0"/>
                                  </p:stCondLst>
                                  <p:childTnLst>
                                    <p:animEffect transition="out" filter="fade">
                                      <p:cBhvr>
                                        <p:cTn id="28" dur="500"/>
                                        <p:tgtEl>
                                          <p:spTgt spid="166"/>
                                        </p:tgtEl>
                                      </p:cBhvr>
                                    </p:animEffect>
                                    <p:set>
                                      <p:cBhvr>
                                        <p:cTn id="29" dur="1" fill="hold">
                                          <p:stCondLst>
                                            <p:cond delay="499"/>
                                          </p:stCondLst>
                                        </p:cTn>
                                        <p:tgtEl>
                                          <p:spTgt spid="16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8"/>
                                        </p:tgtEl>
                                        <p:attrNameLst>
                                          <p:attrName>style.visibility</p:attrName>
                                        </p:attrNameLst>
                                      </p:cBhvr>
                                      <p:to>
                                        <p:strVal val="visible"/>
                                      </p:to>
                                    </p:set>
                                    <p:animEffect transition="in" filter="fade">
                                      <p:cBhvr>
                                        <p:cTn id="34" dur="500"/>
                                        <p:tgtEl>
                                          <p:spTgt spid="188"/>
                                        </p:tgtEl>
                                      </p:cBhvr>
                                    </p:animEffect>
                                  </p:childTnLst>
                                </p:cTn>
                              </p:par>
                              <p:par>
                                <p:cTn id="35" presetID="10" presetClass="entr" presetSubtype="0" fill="hold" nodeType="withEffect">
                                  <p:stCondLst>
                                    <p:cond delay="0"/>
                                  </p:stCondLst>
                                  <p:childTnLst>
                                    <p:set>
                                      <p:cBhvr>
                                        <p:cTn id="36" dur="1" fill="hold">
                                          <p:stCondLst>
                                            <p:cond delay="0"/>
                                          </p:stCondLst>
                                        </p:cTn>
                                        <p:tgtEl>
                                          <p:spTgt spid="188"/>
                                        </p:tgtEl>
                                        <p:attrNameLst>
                                          <p:attrName>style.visibility</p:attrName>
                                        </p:attrNameLst>
                                      </p:cBhvr>
                                      <p:to>
                                        <p:strVal val="visible"/>
                                      </p:to>
                                    </p:set>
                                    <p:animEffect transition="in" filter="fade">
                                      <p:cBhvr>
                                        <p:cTn id="37" dur="500"/>
                                        <p:tgtEl>
                                          <p:spTgt spid="18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5"/>
                                        </p:tgtEl>
                                        <p:attrNameLst>
                                          <p:attrName>style.visibility</p:attrName>
                                        </p:attrNameLst>
                                      </p:cBhvr>
                                      <p:to>
                                        <p:strVal val="visible"/>
                                      </p:to>
                                    </p:set>
                                    <p:animEffect transition="in" filter="fade">
                                      <p:cBhvr>
                                        <p:cTn id="40"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F870E9-F1FF-4B7A-AB44-48ADC6FDE588}"/>
              </a:ext>
            </a:extLst>
          </p:cNvPr>
          <p:cNvPicPr>
            <a:picLocks noGrp="1" noChangeAspect="1"/>
          </p:cNvPicPr>
          <p:nvPr>
            <p:ph idx="1"/>
          </p:nvPr>
        </p:nvPicPr>
        <p:blipFill>
          <a:blip r:embed="rId2"/>
          <a:stretch>
            <a:fillRect/>
          </a:stretch>
        </p:blipFill>
        <p:spPr>
          <a:xfrm>
            <a:off x="1362075" y="1161498"/>
            <a:ext cx="6419849" cy="4814887"/>
          </a:xfrm>
        </p:spPr>
      </p:pic>
      <p:sp>
        <p:nvSpPr>
          <p:cNvPr id="3" name="Title 2">
            <a:extLst>
              <a:ext uri="{FF2B5EF4-FFF2-40B4-BE49-F238E27FC236}">
                <a16:creationId xmlns:a16="http://schemas.microsoft.com/office/drawing/2014/main" id="{C5EA2795-F210-451D-9382-3ABD1A41D20D}"/>
              </a:ext>
            </a:extLst>
          </p:cNvPr>
          <p:cNvSpPr>
            <a:spLocks noGrp="1"/>
          </p:cNvSpPr>
          <p:nvPr>
            <p:ph type="title"/>
          </p:nvPr>
        </p:nvSpPr>
        <p:spPr/>
        <p:txBody>
          <a:bodyPr/>
          <a:lstStyle/>
          <a:p>
            <a:r>
              <a:rPr lang="en-US" dirty="0"/>
              <a:t>Pictures of Setup</a:t>
            </a:r>
          </a:p>
        </p:txBody>
      </p:sp>
      <p:sp>
        <p:nvSpPr>
          <p:cNvPr id="6" name="TextBox 5">
            <a:extLst>
              <a:ext uri="{FF2B5EF4-FFF2-40B4-BE49-F238E27FC236}">
                <a16:creationId xmlns:a16="http://schemas.microsoft.com/office/drawing/2014/main" id="{80CE3D88-9AA7-4EE7-A473-2CE7620EAE98}"/>
              </a:ext>
            </a:extLst>
          </p:cNvPr>
          <p:cNvSpPr txBox="1"/>
          <p:nvPr/>
        </p:nvSpPr>
        <p:spPr>
          <a:xfrm>
            <a:off x="6298060" y="1397286"/>
            <a:ext cx="1684962" cy="738664"/>
          </a:xfrm>
          <a:prstGeom prst="rect">
            <a:avLst/>
          </a:prstGeom>
          <a:noFill/>
        </p:spPr>
        <p:txBody>
          <a:bodyPr wrap="square" rtlCol="0">
            <a:spAutoFit/>
          </a:bodyPr>
          <a:lstStyle/>
          <a:p>
            <a:r>
              <a:rPr lang="en-US" dirty="0">
                <a:solidFill>
                  <a:srgbClr val="0070C0"/>
                </a:solidFill>
              </a:rPr>
              <a:t>LED lighting</a:t>
            </a:r>
          </a:p>
          <a:p>
            <a:r>
              <a:rPr lang="en-US" sz="1200" dirty="0">
                <a:solidFill>
                  <a:srgbClr val="0070C0"/>
                </a:solidFill>
              </a:rPr>
              <a:t>(DC powered to reduce flicker)</a:t>
            </a:r>
          </a:p>
        </p:txBody>
      </p:sp>
      <p:cxnSp>
        <p:nvCxnSpPr>
          <p:cNvPr id="8" name="Straight Arrow Connector 7">
            <a:extLst>
              <a:ext uri="{FF2B5EF4-FFF2-40B4-BE49-F238E27FC236}">
                <a16:creationId xmlns:a16="http://schemas.microsoft.com/office/drawing/2014/main" id="{E7472BC5-4518-448F-8C6D-5FBFA86987E0}"/>
              </a:ext>
            </a:extLst>
          </p:cNvPr>
          <p:cNvCxnSpPr/>
          <p:nvPr/>
        </p:nvCxnSpPr>
        <p:spPr>
          <a:xfrm flipH="1">
            <a:off x="5533571" y="1674688"/>
            <a:ext cx="764489" cy="503433"/>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647280A-CF4B-4DF1-9985-499CEDCC3C45}"/>
              </a:ext>
            </a:extLst>
          </p:cNvPr>
          <p:cNvSpPr txBox="1"/>
          <p:nvPr/>
        </p:nvSpPr>
        <p:spPr>
          <a:xfrm>
            <a:off x="1316595" y="4770709"/>
            <a:ext cx="1519074" cy="738664"/>
          </a:xfrm>
          <a:prstGeom prst="rect">
            <a:avLst/>
          </a:prstGeom>
          <a:noFill/>
        </p:spPr>
        <p:txBody>
          <a:bodyPr wrap="square" rtlCol="0">
            <a:spAutoFit/>
          </a:bodyPr>
          <a:lstStyle/>
          <a:p>
            <a:r>
              <a:rPr lang="en-US" dirty="0">
                <a:solidFill>
                  <a:srgbClr val="0070C0"/>
                </a:solidFill>
              </a:rPr>
              <a:t>Acrylic tray</a:t>
            </a:r>
          </a:p>
          <a:p>
            <a:r>
              <a:rPr lang="en-US" sz="1200" dirty="0">
                <a:solidFill>
                  <a:srgbClr val="0070C0"/>
                </a:solidFill>
              </a:rPr>
              <a:t>(bottom painted black for contrast)</a:t>
            </a:r>
          </a:p>
        </p:txBody>
      </p:sp>
      <p:cxnSp>
        <p:nvCxnSpPr>
          <p:cNvPr id="10" name="Straight Arrow Connector 9">
            <a:extLst>
              <a:ext uri="{FF2B5EF4-FFF2-40B4-BE49-F238E27FC236}">
                <a16:creationId xmlns:a16="http://schemas.microsoft.com/office/drawing/2014/main" id="{AEB60868-CA7C-42F4-BF9D-FDE3B9117895}"/>
              </a:ext>
            </a:extLst>
          </p:cNvPr>
          <p:cNvCxnSpPr>
            <a:cxnSpLocks/>
          </p:cNvCxnSpPr>
          <p:nvPr/>
        </p:nvCxnSpPr>
        <p:spPr>
          <a:xfrm flipV="1">
            <a:off x="2599362" y="4538855"/>
            <a:ext cx="986319" cy="341370"/>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522B18E-DFB4-4FE7-9393-D6CA0CE506F3}"/>
              </a:ext>
            </a:extLst>
          </p:cNvPr>
          <p:cNvSpPr txBox="1"/>
          <p:nvPr/>
        </p:nvSpPr>
        <p:spPr>
          <a:xfrm>
            <a:off x="5991336" y="4763938"/>
            <a:ext cx="1149205" cy="646331"/>
          </a:xfrm>
          <a:prstGeom prst="rect">
            <a:avLst/>
          </a:prstGeom>
          <a:noFill/>
        </p:spPr>
        <p:txBody>
          <a:bodyPr wrap="square" rtlCol="0">
            <a:spAutoFit/>
          </a:bodyPr>
          <a:lstStyle/>
          <a:p>
            <a:r>
              <a:rPr lang="en-US" dirty="0">
                <a:solidFill>
                  <a:srgbClr val="0070C0"/>
                </a:solidFill>
              </a:rPr>
              <a:t>Leveling mount</a:t>
            </a:r>
            <a:endParaRPr lang="en-US" sz="1200" dirty="0">
              <a:solidFill>
                <a:srgbClr val="0070C0"/>
              </a:solidFill>
            </a:endParaRPr>
          </a:p>
        </p:txBody>
      </p:sp>
      <p:cxnSp>
        <p:nvCxnSpPr>
          <p:cNvPr id="17" name="Straight Arrow Connector 16">
            <a:extLst>
              <a:ext uri="{FF2B5EF4-FFF2-40B4-BE49-F238E27FC236}">
                <a16:creationId xmlns:a16="http://schemas.microsoft.com/office/drawing/2014/main" id="{C9D577DB-3260-49F6-BF13-FDE102D3A7EE}"/>
              </a:ext>
            </a:extLst>
          </p:cNvPr>
          <p:cNvCxnSpPr>
            <a:cxnSpLocks/>
          </p:cNvCxnSpPr>
          <p:nvPr/>
        </p:nvCxnSpPr>
        <p:spPr>
          <a:xfrm flipH="1" flipV="1">
            <a:off x="5630240" y="4952144"/>
            <a:ext cx="361096" cy="107410"/>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F425246C-5642-4788-9709-047065F65B04}"/>
              </a:ext>
            </a:extLst>
          </p:cNvPr>
          <p:cNvSpPr txBox="1"/>
          <p:nvPr/>
        </p:nvSpPr>
        <p:spPr>
          <a:xfrm>
            <a:off x="3585681" y="2922610"/>
            <a:ext cx="1519074" cy="646331"/>
          </a:xfrm>
          <a:prstGeom prst="rect">
            <a:avLst/>
          </a:prstGeom>
          <a:noFill/>
        </p:spPr>
        <p:txBody>
          <a:bodyPr wrap="square" rtlCol="0">
            <a:spAutoFit/>
          </a:bodyPr>
          <a:lstStyle/>
          <a:p>
            <a:r>
              <a:rPr lang="en-US" dirty="0">
                <a:solidFill>
                  <a:srgbClr val="0070C0"/>
                </a:solidFill>
              </a:rPr>
              <a:t>Copper electrodes</a:t>
            </a:r>
            <a:endParaRPr lang="en-US" sz="1200" dirty="0">
              <a:solidFill>
                <a:srgbClr val="0070C0"/>
              </a:solidFill>
            </a:endParaRPr>
          </a:p>
        </p:txBody>
      </p:sp>
      <p:cxnSp>
        <p:nvCxnSpPr>
          <p:cNvPr id="26" name="Straight Arrow Connector 25">
            <a:extLst>
              <a:ext uri="{FF2B5EF4-FFF2-40B4-BE49-F238E27FC236}">
                <a16:creationId xmlns:a16="http://schemas.microsoft.com/office/drawing/2014/main" id="{C16D6866-256A-4215-B45A-7EAA3F4D059F}"/>
              </a:ext>
            </a:extLst>
          </p:cNvPr>
          <p:cNvCxnSpPr>
            <a:cxnSpLocks/>
          </p:cNvCxnSpPr>
          <p:nvPr/>
        </p:nvCxnSpPr>
        <p:spPr>
          <a:xfrm flipH="1">
            <a:off x="3750067" y="3599073"/>
            <a:ext cx="378434" cy="849637"/>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1130AC32-3AA9-4AFC-B1C4-48550A491911}"/>
              </a:ext>
            </a:extLst>
          </p:cNvPr>
          <p:cNvCxnSpPr>
            <a:cxnSpLocks/>
          </p:cNvCxnSpPr>
          <p:nvPr/>
        </p:nvCxnSpPr>
        <p:spPr>
          <a:xfrm>
            <a:off x="4128501" y="3599073"/>
            <a:ext cx="803095" cy="672571"/>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CB1A4ABA-DBB9-4170-9352-EF3D8C48A1AC}"/>
              </a:ext>
            </a:extLst>
          </p:cNvPr>
          <p:cNvSpPr txBox="1"/>
          <p:nvPr/>
        </p:nvSpPr>
        <p:spPr>
          <a:xfrm>
            <a:off x="2872716" y="1217869"/>
            <a:ext cx="1519074" cy="646331"/>
          </a:xfrm>
          <a:prstGeom prst="rect">
            <a:avLst/>
          </a:prstGeom>
          <a:noFill/>
        </p:spPr>
        <p:txBody>
          <a:bodyPr wrap="square" rtlCol="0">
            <a:spAutoFit/>
          </a:bodyPr>
          <a:lstStyle/>
          <a:p>
            <a:r>
              <a:rPr lang="en-US" dirty="0">
                <a:solidFill>
                  <a:srgbClr val="0070C0"/>
                </a:solidFill>
              </a:rPr>
              <a:t>DC Power Supply</a:t>
            </a:r>
            <a:endParaRPr lang="en-US" sz="1200" dirty="0">
              <a:solidFill>
                <a:srgbClr val="0070C0"/>
              </a:solidFill>
            </a:endParaRPr>
          </a:p>
        </p:txBody>
      </p:sp>
      <p:cxnSp>
        <p:nvCxnSpPr>
          <p:cNvPr id="32" name="Straight Arrow Connector 31">
            <a:extLst>
              <a:ext uri="{FF2B5EF4-FFF2-40B4-BE49-F238E27FC236}">
                <a16:creationId xmlns:a16="http://schemas.microsoft.com/office/drawing/2014/main" id="{B82B847C-E80F-493F-B885-D2170DE12D7C}"/>
              </a:ext>
            </a:extLst>
          </p:cNvPr>
          <p:cNvCxnSpPr>
            <a:cxnSpLocks/>
          </p:cNvCxnSpPr>
          <p:nvPr/>
        </p:nvCxnSpPr>
        <p:spPr>
          <a:xfrm flipH="1">
            <a:off x="3349375" y="1880171"/>
            <a:ext cx="102742" cy="863029"/>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3FDE677-7DFE-45FD-9A45-D5B98ED9755D}"/>
              </a:ext>
            </a:extLst>
          </p:cNvPr>
          <p:cNvSpPr txBox="1"/>
          <p:nvPr/>
        </p:nvSpPr>
        <p:spPr>
          <a:xfrm>
            <a:off x="4931596" y="6070295"/>
            <a:ext cx="3719244" cy="553998"/>
          </a:xfrm>
          <a:prstGeom prst="rect">
            <a:avLst/>
          </a:prstGeom>
          <a:noFill/>
        </p:spPr>
        <p:txBody>
          <a:bodyPr wrap="square" rtlCol="0">
            <a:spAutoFit/>
          </a:bodyPr>
          <a:lstStyle/>
          <a:p>
            <a:r>
              <a:rPr lang="en-US" dirty="0">
                <a:solidFill>
                  <a:srgbClr val="0070C0"/>
                </a:solidFill>
              </a:rPr>
              <a:t>Non-magnetic surface</a:t>
            </a:r>
          </a:p>
          <a:p>
            <a:r>
              <a:rPr lang="en-US" sz="1200" dirty="0">
                <a:solidFill>
                  <a:srgbClr val="0070C0"/>
                </a:solidFill>
              </a:rPr>
              <a:t>(Magnets tend to fly onto optical tables and shatter)</a:t>
            </a:r>
          </a:p>
        </p:txBody>
      </p:sp>
      <p:cxnSp>
        <p:nvCxnSpPr>
          <p:cNvPr id="37" name="Straight Arrow Connector 36">
            <a:extLst>
              <a:ext uri="{FF2B5EF4-FFF2-40B4-BE49-F238E27FC236}">
                <a16:creationId xmlns:a16="http://schemas.microsoft.com/office/drawing/2014/main" id="{B2B5C2A4-7EEA-4699-BB1C-599342FA3931}"/>
              </a:ext>
            </a:extLst>
          </p:cNvPr>
          <p:cNvCxnSpPr>
            <a:cxnSpLocks/>
          </p:cNvCxnSpPr>
          <p:nvPr/>
        </p:nvCxnSpPr>
        <p:spPr>
          <a:xfrm flipH="1" flipV="1">
            <a:off x="4610695" y="5509373"/>
            <a:ext cx="361096" cy="644909"/>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289174FC-1CA5-4330-827B-57C7F1481B51}"/>
              </a:ext>
            </a:extLst>
          </p:cNvPr>
          <p:cNvSpPr txBox="1"/>
          <p:nvPr/>
        </p:nvSpPr>
        <p:spPr>
          <a:xfrm>
            <a:off x="1814327" y="6075412"/>
            <a:ext cx="3719244" cy="553998"/>
          </a:xfrm>
          <a:prstGeom prst="rect">
            <a:avLst/>
          </a:prstGeom>
          <a:noFill/>
        </p:spPr>
        <p:txBody>
          <a:bodyPr wrap="square" rtlCol="0">
            <a:spAutoFit/>
          </a:bodyPr>
          <a:lstStyle/>
          <a:p>
            <a:r>
              <a:rPr lang="en-US" dirty="0">
                <a:solidFill>
                  <a:srgbClr val="0070C0"/>
                </a:solidFill>
              </a:rPr>
              <a:t>Thumb screws</a:t>
            </a:r>
          </a:p>
          <a:p>
            <a:r>
              <a:rPr lang="en-US" sz="1200" dirty="0">
                <a:solidFill>
                  <a:srgbClr val="0070C0"/>
                </a:solidFill>
              </a:rPr>
              <a:t>(Allow system to be leveled)</a:t>
            </a:r>
          </a:p>
        </p:txBody>
      </p:sp>
      <p:cxnSp>
        <p:nvCxnSpPr>
          <p:cNvPr id="41" name="Straight Arrow Connector 40">
            <a:extLst>
              <a:ext uri="{FF2B5EF4-FFF2-40B4-BE49-F238E27FC236}">
                <a16:creationId xmlns:a16="http://schemas.microsoft.com/office/drawing/2014/main" id="{FFF4515B-5524-408D-8BAE-4687B30A7E1F}"/>
              </a:ext>
            </a:extLst>
          </p:cNvPr>
          <p:cNvCxnSpPr>
            <a:cxnSpLocks/>
          </p:cNvCxnSpPr>
          <p:nvPr/>
        </p:nvCxnSpPr>
        <p:spPr>
          <a:xfrm flipV="1">
            <a:off x="3504933" y="5241557"/>
            <a:ext cx="322788" cy="879000"/>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45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A2795-F210-451D-9382-3ABD1A41D20D}"/>
              </a:ext>
            </a:extLst>
          </p:cNvPr>
          <p:cNvSpPr>
            <a:spLocks noGrp="1"/>
          </p:cNvSpPr>
          <p:nvPr>
            <p:ph type="title"/>
          </p:nvPr>
        </p:nvSpPr>
        <p:spPr/>
        <p:txBody>
          <a:bodyPr/>
          <a:lstStyle/>
          <a:p>
            <a:r>
              <a:rPr lang="en-US" dirty="0"/>
              <a:t>Pictures of Setup</a:t>
            </a:r>
          </a:p>
        </p:txBody>
      </p:sp>
      <p:pic>
        <p:nvPicPr>
          <p:cNvPr id="11" name="Picture 10">
            <a:extLst>
              <a:ext uri="{FF2B5EF4-FFF2-40B4-BE49-F238E27FC236}">
                <a16:creationId xmlns:a16="http://schemas.microsoft.com/office/drawing/2014/main" id="{F3F4685C-90F1-4B41-9897-38295E832933}"/>
              </a:ext>
            </a:extLst>
          </p:cNvPr>
          <p:cNvPicPr>
            <a:picLocks noChangeAspect="1"/>
          </p:cNvPicPr>
          <p:nvPr/>
        </p:nvPicPr>
        <p:blipFill>
          <a:blip r:embed="rId2"/>
          <a:stretch>
            <a:fillRect/>
          </a:stretch>
        </p:blipFill>
        <p:spPr>
          <a:xfrm rot="5400000">
            <a:off x="-92468" y="1733122"/>
            <a:ext cx="5234683" cy="3926012"/>
          </a:xfrm>
          <a:prstGeom prst="rect">
            <a:avLst/>
          </a:prstGeom>
        </p:spPr>
      </p:pic>
      <p:pic>
        <p:nvPicPr>
          <p:cNvPr id="13" name="Picture 12">
            <a:extLst>
              <a:ext uri="{FF2B5EF4-FFF2-40B4-BE49-F238E27FC236}">
                <a16:creationId xmlns:a16="http://schemas.microsoft.com/office/drawing/2014/main" id="{118FA644-EA5F-4460-8841-3A3A84EE8971}"/>
              </a:ext>
            </a:extLst>
          </p:cNvPr>
          <p:cNvPicPr>
            <a:picLocks noChangeAspect="1"/>
          </p:cNvPicPr>
          <p:nvPr/>
        </p:nvPicPr>
        <p:blipFill>
          <a:blip r:embed="rId3"/>
          <a:stretch>
            <a:fillRect/>
          </a:stretch>
        </p:blipFill>
        <p:spPr>
          <a:xfrm rot="5400000">
            <a:off x="4161033" y="1733121"/>
            <a:ext cx="5234683" cy="3926012"/>
          </a:xfrm>
          <a:prstGeom prst="rect">
            <a:avLst/>
          </a:prstGeom>
        </p:spPr>
      </p:pic>
      <p:sp>
        <p:nvSpPr>
          <p:cNvPr id="21" name="TextBox 20">
            <a:extLst>
              <a:ext uri="{FF2B5EF4-FFF2-40B4-BE49-F238E27FC236}">
                <a16:creationId xmlns:a16="http://schemas.microsoft.com/office/drawing/2014/main" id="{1C878035-6419-4C5E-B969-07698E99F252}"/>
              </a:ext>
            </a:extLst>
          </p:cNvPr>
          <p:cNvSpPr txBox="1"/>
          <p:nvPr/>
        </p:nvSpPr>
        <p:spPr>
          <a:xfrm>
            <a:off x="7476373" y="1142180"/>
            <a:ext cx="1198226" cy="1477328"/>
          </a:xfrm>
          <a:prstGeom prst="rect">
            <a:avLst/>
          </a:prstGeom>
          <a:noFill/>
        </p:spPr>
        <p:txBody>
          <a:bodyPr wrap="square" rtlCol="0">
            <a:spAutoFit/>
          </a:bodyPr>
          <a:lstStyle/>
          <a:p>
            <a:r>
              <a:rPr lang="en-US" dirty="0">
                <a:solidFill>
                  <a:srgbClr val="0070C0"/>
                </a:solidFill>
              </a:rPr>
              <a:t>Slot on leveling mount so magnets are flush</a:t>
            </a:r>
            <a:endParaRPr lang="en-US" sz="1200" dirty="0">
              <a:solidFill>
                <a:srgbClr val="0070C0"/>
              </a:solidFill>
            </a:endParaRPr>
          </a:p>
        </p:txBody>
      </p:sp>
      <p:cxnSp>
        <p:nvCxnSpPr>
          <p:cNvPr id="22" name="Straight Arrow Connector 21">
            <a:extLst>
              <a:ext uri="{FF2B5EF4-FFF2-40B4-BE49-F238E27FC236}">
                <a16:creationId xmlns:a16="http://schemas.microsoft.com/office/drawing/2014/main" id="{4A13EF11-0B68-4AF7-9089-0A251B544F14}"/>
              </a:ext>
            </a:extLst>
          </p:cNvPr>
          <p:cNvCxnSpPr>
            <a:cxnSpLocks/>
          </p:cNvCxnSpPr>
          <p:nvPr/>
        </p:nvCxnSpPr>
        <p:spPr>
          <a:xfrm flipH="1">
            <a:off x="7001662" y="2537717"/>
            <a:ext cx="498473" cy="441789"/>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1B495C6D-C1AF-4EB6-BE60-297F434E010D}"/>
              </a:ext>
            </a:extLst>
          </p:cNvPr>
          <p:cNvSpPr txBox="1"/>
          <p:nvPr/>
        </p:nvSpPr>
        <p:spPr>
          <a:xfrm>
            <a:off x="4815368" y="4821808"/>
            <a:ext cx="1198226" cy="923330"/>
          </a:xfrm>
          <a:prstGeom prst="rect">
            <a:avLst/>
          </a:prstGeom>
          <a:noFill/>
        </p:spPr>
        <p:txBody>
          <a:bodyPr wrap="square" rtlCol="0">
            <a:spAutoFit/>
          </a:bodyPr>
          <a:lstStyle/>
          <a:p>
            <a:r>
              <a:rPr lang="en-US" dirty="0">
                <a:solidFill>
                  <a:srgbClr val="0070C0"/>
                </a:solidFill>
              </a:rPr>
              <a:t>Magnets alternate polarities </a:t>
            </a:r>
            <a:endParaRPr lang="en-US" sz="1200" dirty="0">
              <a:solidFill>
                <a:srgbClr val="0070C0"/>
              </a:solidFill>
            </a:endParaRPr>
          </a:p>
        </p:txBody>
      </p:sp>
      <p:cxnSp>
        <p:nvCxnSpPr>
          <p:cNvPr id="30" name="Straight Arrow Connector 29">
            <a:extLst>
              <a:ext uri="{FF2B5EF4-FFF2-40B4-BE49-F238E27FC236}">
                <a16:creationId xmlns:a16="http://schemas.microsoft.com/office/drawing/2014/main" id="{B9AE08A6-A513-4226-A105-F55FF492B8DB}"/>
              </a:ext>
            </a:extLst>
          </p:cNvPr>
          <p:cNvCxnSpPr>
            <a:cxnSpLocks/>
          </p:cNvCxnSpPr>
          <p:nvPr/>
        </p:nvCxnSpPr>
        <p:spPr>
          <a:xfrm flipV="1">
            <a:off x="5861409" y="5221830"/>
            <a:ext cx="479673" cy="105296"/>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E66E674A-6286-4998-A48D-17D4A53E6316}"/>
              </a:ext>
            </a:extLst>
          </p:cNvPr>
          <p:cNvSpPr txBox="1"/>
          <p:nvPr/>
        </p:nvSpPr>
        <p:spPr>
          <a:xfrm>
            <a:off x="4897561" y="4075560"/>
            <a:ext cx="1198226" cy="276999"/>
          </a:xfrm>
          <a:prstGeom prst="rect">
            <a:avLst/>
          </a:prstGeom>
          <a:noFill/>
        </p:spPr>
        <p:txBody>
          <a:bodyPr wrap="square" rtlCol="0">
            <a:spAutoFit/>
          </a:bodyPr>
          <a:lstStyle/>
          <a:p>
            <a:r>
              <a:rPr lang="en-US" sz="1200" dirty="0">
                <a:solidFill>
                  <a:srgbClr val="0070C0"/>
                </a:solidFill>
              </a:rPr>
              <a:t>N</a:t>
            </a:r>
          </a:p>
        </p:txBody>
      </p:sp>
      <p:sp>
        <p:nvSpPr>
          <p:cNvPr id="35" name="TextBox 34">
            <a:extLst>
              <a:ext uri="{FF2B5EF4-FFF2-40B4-BE49-F238E27FC236}">
                <a16:creationId xmlns:a16="http://schemas.microsoft.com/office/drawing/2014/main" id="{45EFEA59-6B25-4269-A5E3-EC4540E5C4DD}"/>
              </a:ext>
            </a:extLst>
          </p:cNvPr>
          <p:cNvSpPr txBox="1"/>
          <p:nvPr/>
        </p:nvSpPr>
        <p:spPr>
          <a:xfrm>
            <a:off x="5262296" y="4206299"/>
            <a:ext cx="1198226" cy="276999"/>
          </a:xfrm>
          <a:prstGeom prst="rect">
            <a:avLst/>
          </a:prstGeom>
          <a:noFill/>
        </p:spPr>
        <p:txBody>
          <a:bodyPr wrap="square" rtlCol="0">
            <a:spAutoFit/>
          </a:bodyPr>
          <a:lstStyle/>
          <a:p>
            <a:r>
              <a:rPr lang="en-US" sz="1200" dirty="0">
                <a:solidFill>
                  <a:srgbClr val="0070C0"/>
                </a:solidFill>
              </a:rPr>
              <a:t>N</a:t>
            </a:r>
          </a:p>
        </p:txBody>
      </p:sp>
      <p:sp>
        <p:nvSpPr>
          <p:cNvPr id="36" name="TextBox 35">
            <a:extLst>
              <a:ext uri="{FF2B5EF4-FFF2-40B4-BE49-F238E27FC236}">
                <a16:creationId xmlns:a16="http://schemas.microsoft.com/office/drawing/2014/main" id="{C7CD3FFA-68E4-49D4-9469-861F55E3119C}"/>
              </a:ext>
            </a:extLst>
          </p:cNvPr>
          <p:cNvSpPr txBox="1"/>
          <p:nvPr/>
        </p:nvSpPr>
        <p:spPr>
          <a:xfrm>
            <a:off x="6062390" y="4529467"/>
            <a:ext cx="1198226" cy="276999"/>
          </a:xfrm>
          <a:prstGeom prst="rect">
            <a:avLst/>
          </a:prstGeom>
          <a:noFill/>
        </p:spPr>
        <p:txBody>
          <a:bodyPr wrap="square" rtlCol="0">
            <a:spAutoFit/>
          </a:bodyPr>
          <a:lstStyle/>
          <a:p>
            <a:r>
              <a:rPr lang="en-US" sz="1200" dirty="0">
                <a:solidFill>
                  <a:srgbClr val="0070C0"/>
                </a:solidFill>
              </a:rPr>
              <a:t>N</a:t>
            </a:r>
          </a:p>
        </p:txBody>
      </p:sp>
      <p:sp>
        <p:nvSpPr>
          <p:cNvPr id="37" name="TextBox 36">
            <a:extLst>
              <a:ext uri="{FF2B5EF4-FFF2-40B4-BE49-F238E27FC236}">
                <a16:creationId xmlns:a16="http://schemas.microsoft.com/office/drawing/2014/main" id="{C30D8E84-2C7D-4EDF-A304-0B9B4D0A9014}"/>
              </a:ext>
            </a:extLst>
          </p:cNvPr>
          <p:cNvSpPr txBox="1"/>
          <p:nvPr/>
        </p:nvSpPr>
        <p:spPr>
          <a:xfrm>
            <a:off x="5657636" y="4363567"/>
            <a:ext cx="1198226" cy="276999"/>
          </a:xfrm>
          <a:prstGeom prst="rect">
            <a:avLst/>
          </a:prstGeom>
          <a:noFill/>
        </p:spPr>
        <p:txBody>
          <a:bodyPr wrap="square" rtlCol="0">
            <a:spAutoFit/>
          </a:bodyPr>
          <a:lstStyle/>
          <a:p>
            <a:r>
              <a:rPr lang="en-US" sz="1200" dirty="0">
                <a:solidFill>
                  <a:srgbClr val="0070C0"/>
                </a:solidFill>
              </a:rPr>
              <a:t>N</a:t>
            </a:r>
          </a:p>
        </p:txBody>
      </p:sp>
      <p:sp>
        <p:nvSpPr>
          <p:cNvPr id="38" name="TextBox 37">
            <a:extLst>
              <a:ext uri="{FF2B5EF4-FFF2-40B4-BE49-F238E27FC236}">
                <a16:creationId xmlns:a16="http://schemas.microsoft.com/office/drawing/2014/main" id="{7D980953-18F4-408E-94D8-3DFC6151A376}"/>
              </a:ext>
            </a:extLst>
          </p:cNvPr>
          <p:cNvSpPr txBox="1"/>
          <p:nvPr/>
        </p:nvSpPr>
        <p:spPr>
          <a:xfrm>
            <a:off x="6518953" y="4731724"/>
            <a:ext cx="1198226" cy="276999"/>
          </a:xfrm>
          <a:prstGeom prst="rect">
            <a:avLst/>
          </a:prstGeom>
          <a:noFill/>
        </p:spPr>
        <p:txBody>
          <a:bodyPr wrap="square" rtlCol="0">
            <a:spAutoFit/>
          </a:bodyPr>
          <a:lstStyle/>
          <a:p>
            <a:r>
              <a:rPr lang="en-US" sz="1200" dirty="0">
                <a:solidFill>
                  <a:srgbClr val="0070C0"/>
                </a:solidFill>
              </a:rPr>
              <a:t>N</a:t>
            </a:r>
          </a:p>
        </p:txBody>
      </p:sp>
      <p:sp>
        <p:nvSpPr>
          <p:cNvPr id="39" name="TextBox 38">
            <a:extLst>
              <a:ext uri="{FF2B5EF4-FFF2-40B4-BE49-F238E27FC236}">
                <a16:creationId xmlns:a16="http://schemas.microsoft.com/office/drawing/2014/main" id="{4585CBC4-D558-48A9-9C4A-B29AAA67BB09}"/>
              </a:ext>
            </a:extLst>
          </p:cNvPr>
          <p:cNvSpPr txBox="1"/>
          <p:nvPr/>
        </p:nvSpPr>
        <p:spPr>
          <a:xfrm>
            <a:off x="7001662" y="4933981"/>
            <a:ext cx="1198226" cy="276999"/>
          </a:xfrm>
          <a:prstGeom prst="rect">
            <a:avLst/>
          </a:prstGeom>
          <a:noFill/>
        </p:spPr>
        <p:txBody>
          <a:bodyPr wrap="square" rtlCol="0">
            <a:spAutoFit/>
          </a:bodyPr>
          <a:lstStyle/>
          <a:p>
            <a:r>
              <a:rPr lang="en-US" sz="1200" dirty="0">
                <a:solidFill>
                  <a:srgbClr val="0070C0"/>
                </a:solidFill>
              </a:rPr>
              <a:t>N</a:t>
            </a:r>
          </a:p>
        </p:txBody>
      </p:sp>
      <p:sp>
        <p:nvSpPr>
          <p:cNvPr id="40" name="TextBox 39">
            <a:extLst>
              <a:ext uri="{FF2B5EF4-FFF2-40B4-BE49-F238E27FC236}">
                <a16:creationId xmlns:a16="http://schemas.microsoft.com/office/drawing/2014/main" id="{4956A42C-8073-4C81-839E-A439FC00D1F1}"/>
              </a:ext>
            </a:extLst>
          </p:cNvPr>
          <p:cNvSpPr txBox="1"/>
          <p:nvPr/>
        </p:nvSpPr>
        <p:spPr>
          <a:xfrm>
            <a:off x="5079071" y="4135897"/>
            <a:ext cx="1198226" cy="276999"/>
          </a:xfrm>
          <a:prstGeom prst="rect">
            <a:avLst/>
          </a:prstGeom>
          <a:noFill/>
        </p:spPr>
        <p:txBody>
          <a:bodyPr wrap="square" rtlCol="0">
            <a:spAutoFit/>
          </a:bodyPr>
          <a:lstStyle/>
          <a:p>
            <a:r>
              <a:rPr lang="en-US" sz="1200" dirty="0">
                <a:solidFill>
                  <a:srgbClr val="0070C0"/>
                </a:solidFill>
              </a:rPr>
              <a:t>S</a:t>
            </a:r>
          </a:p>
        </p:txBody>
      </p:sp>
      <p:sp>
        <p:nvSpPr>
          <p:cNvPr id="41" name="TextBox 40">
            <a:extLst>
              <a:ext uri="{FF2B5EF4-FFF2-40B4-BE49-F238E27FC236}">
                <a16:creationId xmlns:a16="http://schemas.microsoft.com/office/drawing/2014/main" id="{F34BF35E-087B-40CE-A262-CE4C78ABE4BD}"/>
              </a:ext>
            </a:extLst>
          </p:cNvPr>
          <p:cNvSpPr txBox="1"/>
          <p:nvPr/>
        </p:nvSpPr>
        <p:spPr>
          <a:xfrm>
            <a:off x="5447228" y="4298572"/>
            <a:ext cx="1198226" cy="276999"/>
          </a:xfrm>
          <a:prstGeom prst="rect">
            <a:avLst/>
          </a:prstGeom>
          <a:noFill/>
        </p:spPr>
        <p:txBody>
          <a:bodyPr wrap="square" rtlCol="0">
            <a:spAutoFit/>
          </a:bodyPr>
          <a:lstStyle/>
          <a:p>
            <a:r>
              <a:rPr lang="en-US" sz="1200" dirty="0">
                <a:solidFill>
                  <a:srgbClr val="0070C0"/>
                </a:solidFill>
              </a:rPr>
              <a:t>S</a:t>
            </a:r>
          </a:p>
        </p:txBody>
      </p:sp>
      <p:sp>
        <p:nvSpPr>
          <p:cNvPr id="42" name="TextBox 41">
            <a:extLst>
              <a:ext uri="{FF2B5EF4-FFF2-40B4-BE49-F238E27FC236}">
                <a16:creationId xmlns:a16="http://schemas.microsoft.com/office/drawing/2014/main" id="{9E40B37C-9E28-4D7A-89A3-E60EB4EE396C}"/>
              </a:ext>
            </a:extLst>
          </p:cNvPr>
          <p:cNvSpPr txBox="1"/>
          <p:nvPr/>
        </p:nvSpPr>
        <p:spPr>
          <a:xfrm>
            <a:off x="5860013" y="4464472"/>
            <a:ext cx="1198226" cy="276999"/>
          </a:xfrm>
          <a:prstGeom prst="rect">
            <a:avLst/>
          </a:prstGeom>
          <a:noFill/>
        </p:spPr>
        <p:txBody>
          <a:bodyPr wrap="square" rtlCol="0">
            <a:spAutoFit/>
          </a:bodyPr>
          <a:lstStyle/>
          <a:p>
            <a:r>
              <a:rPr lang="en-US" sz="1200" dirty="0">
                <a:solidFill>
                  <a:srgbClr val="0070C0"/>
                </a:solidFill>
              </a:rPr>
              <a:t>S</a:t>
            </a:r>
          </a:p>
        </p:txBody>
      </p:sp>
      <p:sp>
        <p:nvSpPr>
          <p:cNvPr id="43" name="TextBox 42">
            <a:extLst>
              <a:ext uri="{FF2B5EF4-FFF2-40B4-BE49-F238E27FC236}">
                <a16:creationId xmlns:a16="http://schemas.microsoft.com/office/drawing/2014/main" id="{EADF7C8A-5AF4-4F19-9B61-9BEA8B181F23}"/>
              </a:ext>
            </a:extLst>
          </p:cNvPr>
          <p:cNvSpPr txBox="1"/>
          <p:nvPr/>
        </p:nvSpPr>
        <p:spPr>
          <a:xfrm>
            <a:off x="6278147" y="4616872"/>
            <a:ext cx="1198226" cy="276999"/>
          </a:xfrm>
          <a:prstGeom prst="rect">
            <a:avLst/>
          </a:prstGeom>
          <a:noFill/>
        </p:spPr>
        <p:txBody>
          <a:bodyPr wrap="square" rtlCol="0">
            <a:spAutoFit/>
          </a:bodyPr>
          <a:lstStyle/>
          <a:p>
            <a:r>
              <a:rPr lang="en-US" sz="1200" dirty="0">
                <a:solidFill>
                  <a:srgbClr val="0070C0"/>
                </a:solidFill>
              </a:rPr>
              <a:t>S</a:t>
            </a:r>
          </a:p>
        </p:txBody>
      </p:sp>
      <p:sp>
        <p:nvSpPr>
          <p:cNvPr id="44" name="TextBox 43">
            <a:extLst>
              <a:ext uri="{FF2B5EF4-FFF2-40B4-BE49-F238E27FC236}">
                <a16:creationId xmlns:a16="http://schemas.microsoft.com/office/drawing/2014/main" id="{B42C2EDF-AD80-452D-98C8-3BB29CDAA759}"/>
              </a:ext>
            </a:extLst>
          </p:cNvPr>
          <p:cNvSpPr txBox="1"/>
          <p:nvPr/>
        </p:nvSpPr>
        <p:spPr>
          <a:xfrm>
            <a:off x="6749046" y="4820643"/>
            <a:ext cx="1198226" cy="276999"/>
          </a:xfrm>
          <a:prstGeom prst="rect">
            <a:avLst/>
          </a:prstGeom>
          <a:noFill/>
        </p:spPr>
        <p:txBody>
          <a:bodyPr wrap="square" rtlCol="0">
            <a:spAutoFit/>
          </a:bodyPr>
          <a:lstStyle/>
          <a:p>
            <a:r>
              <a:rPr lang="en-US" sz="1200" dirty="0">
                <a:solidFill>
                  <a:srgbClr val="0070C0"/>
                </a:solidFill>
              </a:rPr>
              <a:t>S</a:t>
            </a:r>
          </a:p>
        </p:txBody>
      </p:sp>
      <p:sp>
        <p:nvSpPr>
          <p:cNvPr id="45" name="TextBox 44">
            <a:extLst>
              <a:ext uri="{FF2B5EF4-FFF2-40B4-BE49-F238E27FC236}">
                <a16:creationId xmlns:a16="http://schemas.microsoft.com/office/drawing/2014/main" id="{8908DC36-B98F-4391-9246-16EC797B9D45}"/>
              </a:ext>
            </a:extLst>
          </p:cNvPr>
          <p:cNvSpPr txBox="1"/>
          <p:nvPr/>
        </p:nvSpPr>
        <p:spPr>
          <a:xfrm>
            <a:off x="7240493" y="5044962"/>
            <a:ext cx="1198226" cy="276999"/>
          </a:xfrm>
          <a:prstGeom prst="rect">
            <a:avLst/>
          </a:prstGeom>
          <a:noFill/>
        </p:spPr>
        <p:txBody>
          <a:bodyPr wrap="square" rtlCol="0">
            <a:spAutoFit/>
          </a:bodyPr>
          <a:lstStyle/>
          <a:p>
            <a:r>
              <a:rPr lang="en-US" sz="1200" dirty="0">
                <a:solidFill>
                  <a:srgbClr val="0070C0"/>
                </a:solidFill>
              </a:rPr>
              <a:t>S</a:t>
            </a:r>
          </a:p>
        </p:txBody>
      </p:sp>
      <p:sp>
        <p:nvSpPr>
          <p:cNvPr id="46" name="TextBox 45">
            <a:extLst>
              <a:ext uri="{FF2B5EF4-FFF2-40B4-BE49-F238E27FC236}">
                <a16:creationId xmlns:a16="http://schemas.microsoft.com/office/drawing/2014/main" id="{61A05E07-EA93-4231-A753-0562CC8DC422}"/>
              </a:ext>
            </a:extLst>
          </p:cNvPr>
          <p:cNvSpPr txBox="1"/>
          <p:nvPr/>
        </p:nvSpPr>
        <p:spPr>
          <a:xfrm>
            <a:off x="2566223" y="5010239"/>
            <a:ext cx="2019051" cy="1200329"/>
          </a:xfrm>
          <a:prstGeom prst="rect">
            <a:avLst/>
          </a:prstGeom>
          <a:noFill/>
        </p:spPr>
        <p:txBody>
          <a:bodyPr wrap="square" rtlCol="0">
            <a:spAutoFit/>
          </a:bodyPr>
          <a:lstStyle/>
          <a:p>
            <a:r>
              <a:rPr lang="en-US" dirty="0">
                <a:solidFill>
                  <a:srgbClr val="0070C0"/>
                </a:solidFill>
              </a:rPr>
              <a:t>Tabs on electrodes to connect power supply</a:t>
            </a:r>
            <a:endParaRPr lang="en-US" sz="1200" dirty="0">
              <a:solidFill>
                <a:srgbClr val="0070C0"/>
              </a:solidFill>
            </a:endParaRPr>
          </a:p>
        </p:txBody>
      </p:sp>
      <p:cxnSp>
        <p:nvCxnSpPr>
          <p:cNvPr id="47" name="Straight Arrow Connector 46">
            <a:extLst>
              <a:ext uri="{FF2B5EF4-FFF2-40B4-BE49-F238E27FC236}">
                <a16:creationId xmlns:a16="http://schemas.microsoft.com/office/drawing/2014/main" id="{EC0A3588-149B-4965-B590-DE1D758961B4}"/>
              </a:ext>
            </a:extLst>
          </p:cNvPr>
          <p:cNvCxnSpPr>
            <a:cxnSpLocks/>
          </p:cNvCxnSpPr>
          <p:nvPr/>
        </p:nvCxnSpPr>
        <p:spPr>
          <a:xfrm flipH="1" flipV="1">
            <a:off x="2162643" y="4723686"/>
            <a:ext cx="301655" cy="315591"/>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4AE44429-89B8-48D1-BBF9-292A5BBFAB79}"/>
              </a:ext>
            </a:extLst>
          </p:cNvPr>
          <p:cNvSpPr txBox="1"/>
          <p:nvPr/>
        </p:nvSpPr>
        <p:spPr>
          <a:xfrm>
            <a:off x="495085" y="2517841"/>
            <a:ext cx="1535627" cy="923330"/>
          </a:xfrm>
          <a:prstGeom prst="rect">
            <a:avLst/>
          </a:prstGeom>
          <a:noFill/>
        </p:spPr>
        <p:txBody>
          <a:bodyPr wrap="square" rtlCol="0">
            <a:spAutoFit/>
          </a:bodyPr>
          <a:lstStyle/>
          <a:p>
            <a:r>
              <a:rPr lang="en-US" dirty="0">
                <a:solidFill>
                  <a:srgbClr val="0070C0"/>
                </a:solidFill>
              </a:rPr>
              <a:t>Adjustable DC supply (up to 30 V)</a:t>
            </a:r>
            <a:endParaRPr lang="en-US" sz="1200" dirty="0">
              <a:solidFill>
                <a:srgbClr val="0070C0"/>
              </a:solidFill>
            </a:endParaRPr>
          </a:p>
        </p:txBody>
      </p:sp>
      <p:cxnSp>
        <p:nvCxnSpPr>
          <p:cNvPr id="49" name="Straight Arrow Connector 48">
            <a:extLst>
              <a:ext uri="{FF2B5EF4-FFF2-40B4-BE49-F238E27FC236}">
                <a16:creationId xmlns:a16="http://schemas.microsoft.com/office/drawing/2014/main" id="{8652A183-F67B-4D3F-AA10-F8401EE6AEF8}"/>
              </a:ext>
            </a:extLst>
          </p:cNvPr>
          <p:cNvCxnSpPr>
            <a:cxnSpLocks/>
          </p:cNvCxnSpPr>
          <p:nvPr/>
        </p:nvCxnSpPr>
        <p:spPr>
          <a:xfrm>
            <a:off x="1801946" y="2979506"/>
            <a:ext cx="506992" cy="150471"/>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517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A2795-F210-451D-9382-3ABD1A41D20D}"/>
              </a:ext>
            </a:extLst>
          </p:cNvPr>
          <p:cNvSpPr>
            <a:spLocks noGrp="1"/>
          </p:cNvSpPr>
          <p:nvPr>
            <p:ph type="title"/>
          </p:nvPr>
        </p:nvSpPr>
        <p:spPr/>
        <p:txBody>
          <a:bodyPr/>
          <a:lstStyle/>
          <a:p>
            <a:r>
              <a:rPr lang="en-US" dirty="0"/>
              <a:t>Pictures of Setup</a:t>
            </a:r>
          </a:p>
        </p:txBody>
      </p:sp>
      <p:pic>
        <p:nvPicPr>
          <p:cNvPr id="4" name="Picture 3">
            <a:extLst>
              <a:ext uri="{FF2B5EF4-FFF2-40B4-BE49-F238E27FC236}">
                <a16:creationId xmlns:a16="http://schemas.microsoft.com/office/drawing/2014/main" id="{2BBC7157-7588-4344-9975-218A94F450B9}"/>
              </a:ext>
            </a:extLst>
          </p:cNvPr>
          <p:cNvPicPr>
            <a:picLocks noChangeAspect="1"/>
          </p:cNvPicPr>
          <p:nvPr/>
        </p:nvPicPr>
        <p:blipFill>
          <a:blip r:embed="rId2"/>
          <a:stretch>
            <a:fillRect/>
          </a:stretch>
        </p:blipFill>
        <p:spPr>
          <a:xfrm>
            <a:off x="1402422" y="1301485"/>
            <a:ext cx="6339155" cy="4754366"/>
          </a:xfrm>
          <a:prstGeom prst="rect">
            <a:avLst/>
          </a:prstGeom>
        </p:spPr>
      </p:pic>
      <p:sp>
        <p:nvSpPr>
          <p:cNvPr id="25" name="TextBox 24">
            <a:extLst>
              <a:ext uri="{FF2B5EF4-FFF2-40B4-BE49-F238E27FC236}">
                <a16:creationId xmlns:a16="http://schemas.microsoft.com/office/drawing/2014/main" id="{79A98663-8D8E-44CB-B0F2-E4DE0DA24049}"/>
              </a:ext>
            </a:extLst>
          </p:cNvPr>
          <p:cNvSpPr txBox="1"/>
          <p:nvPr/>
        </p:nvSpPr>
        <p:spPr>
          <a:xfrm>
            <a:off x="6073949" y="1763150"/>
            <a:ext cx="1749820" cy="923330"/>
          </a:xfrm>
          <a:prstGeom prst="rect">
            <a:avLst/>
          </a:prstGeom>
          <a:noFill/>
        </p:spPr>
        <p:txBody>
          <a:bodyPr wrap="square" rtlCol="0">
            <a:spAutoFit/>
          </a:bodyPr>
          <a:lstStyle/>
          <a:p>
            <a:r>
              <a:rPr lang="en-US" dirty="0">
                <a:solidFill>
                  <a:srgbClr val="0070C0"/>
                </a:solidFill>
              </a:rPr>
              <a:t>Camera views system from above</a:t>
            </a:r>
            <a:endParaRPr lang="en-US" sz="1200" dirty="0">
              <a:solidFill>
                <a:srgbClr val="0070C0"/>
              </a:solidFill>
            </a:endParaRPr>
          </a:p>
        </p:txBody>
      </p:sp>
      <p:cxnSp>
        <p:nvCxnSpPr>
          <p:cNvPr id="26" name="Straight Arrow Connector 25">
            <a:extLst>
              <a:ext uri="{FF2B5EF4-FFF2-40B4-BE49-F238E27FC236}">
                <a16:creationId xmlns:a16="http://schemas.microsoft.com/office/drawing/2014/main" id="{02038156-9224-4852-90B7-CB1D408CA38F}"/>
              </a:ext>
            </a:extLst>
          </p:cNvPr>
          <p:cNvCxnSpPr>
            <a:cxnSpLocks/>
          </p:cNvCxnSpPr>
          <p:nvPr/>
        </p:nvCxnSpPr>
        <p:spPr>
          <a:xfrm flipH="1">
            <a:off x="5234509" y="2599362"/>
            <a:ext cx="839440" cy="539449"/>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8553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a:extLst>
                  <a:ext uri="{FF2B5EF4-FFF2-40B4-BE49-F238E27FC236}">
                    <a16:creationId xmlns:a16="http://schemas.microsoft.com/office/drawing/2014/main" id="{CC1D39BD-0C66-4DFE-8E97-9D2DB960047F}"/>
                  </a:ext>
                </a:extLst>
              </p:cNvPr>
              <p:cNvSpPr>
                <a:spLocks noGrp="1"/>
              </p:cNvSpPr>
              <p:nvPr>
                <p:ph idx="1"/>
              </p:nvPr>
            </p:nvSpPr>
            <p:spPr>
              <a:xfrm>
                <a:off x="348342" y="1140432"/>
                <a:ext cx="5595258" cy="5257948"/>
              </a:xfrm>
            </p:spPr>
            <p:txBody>
              <a:bodyPr>
                <a:normAutofit lnSpcReduction="10000"/>
              </a:bodyPr>
              <a:lstStyle/>
              <a:p>
                <a:pPr marL="0" indent="0">
                  <a:buNone/>
                </a:pPr>
                <a:r>
                  <a:rPr lang="en-US" sz="2200" dirty="0"/>
                  <a:t>The working fluid consists of:</a:t>
                </a:r>
              </a:p>
              <a:p>
                <a:pPr>
                  <a:buFont typeface="Arial" panose="020B0604020202020204" pitchFamily="34" charset="0"/>
                  <a:buChar char="•"/>
                </a:pPr>
                <a:r>
                  <a:rPr lang="en-US" sz="2200" dirty="0"/>
                  <a:t>2.4 L water</a:t>
                </a:r>
              </a:p>
              <a:p>
                <a:pPr>
                  <a:buFont typeface="Arial" panose="020B0604020202020204" pitchFamily="34" charset="0"/>
                  <a:buChar char="•"/>
                </a:pPr>
                <a:r>
                  <a:rPr lang="en-US" sz="2200" dirty="0"/>
                  <a:t>600g CuSO</a:t>
                </a:r>
                <a:r>
                  <a:rPr lang="en-US" sz="2200" baseline="-25000" dirty="0"/>
                  <a:t>4</a:t>
                </a:r>
                <a14:m>
                  <m:oMath xmlns:m="http://schemas.openxmlformats.org/officeDocument/2006/math">
                    <m:r>
                      <a:rPr lang="en-US" sz="2200" b="0" i="1" smtClean="0">
                        <a:latin typeface="Cambria Math" panose="02040503050406030204" pitchFamily="18" charset="0"/>
                      </a:rPr>
                      <m:t>⋅</m:t>
                    </m:r>
                  </m:oMath>
                </a14:m>
                <a:r>
                  <a:rPr lang="en-US" sz="2200" dirty="0"/>
                  <a:t>(5H</a:t>
                </a:r>
                <a:r>
                  <a:rPr lang="en-US" sz="2200" baseline="-25000" dirty="0"/>
                  <a:t>2</a:t>
                </a:r>
                <a:r>
                  <a:rPr lang="en-US" sz="2200" dirty="0"/>
                  <a:t>O)</a:t>
                </a:r>
              </a:p>
              <a:p>
                <a:pPr>
                  <a:buFont typeface="Arial" panose="020B0604020202020204" pitchFamily="34" charset="0"/>
                  <a:buChar char="•"/>
                </a:pPr>
                <a:r>
                  <a:rPr lang="en-US" sz="2200" dirty="0"/>
                  <a:t>1.36 L glycerol. </a:t>
                </a:r>
              </a:p>
              <a:p>
                <a:pPr marL="0" indent="0">
                  <a:buNone/>
                </a:pPr>
                <a:endParaRPr lang="en-US" sz="800" dirty="0"/>
              </a:p>
              <a:p>
                <a:pPr marL="0" indent="0">
                  <a:buNone/>
                </a:pPr>
                <a:r>
                  <a:rPr lang="en-US" sz="2200" dirty="0"/>
                  <a:t>This makes about 1 gallon solution with a kinematic viscosity of </a:t>
                </a:r>
                <a14:m>
                  <m:oMath xmlns:m="http://schemas.openxmlformats.org/officeDocument/2006/math">
                    <m:r>
                      <a:rPr lang="en-US" sz="2200" b="0" i="1" smtClean="0">
                        <a:latin typeface="Cambria Math" panose="02040503050406030204" pitchFamily="18" charset="0"/>
                      </a:rPr>
                      <m:t>𝜈</m:t>
                    </m:r>
                    <m:r>
                      <a:rPr lang="en-US" sz="2200" b="0" i="1" smtClean="0">
                        <a:latin typeface="Cambria Math" panose="02040503050406030204" pitchFamily="18" charset="0"/>
                      </a:rPr>
                      <m:t>≈</m:t>
                    </m:r>
                  </m:oMath>
                </a14:m>
                <a:r>
                  <a:rPr lang="en-US" sz="2200" dirty="0"/>
                  <a:t> 4.9 </a:t>
                </a:r>
                <a:r>
                  <a:rPr lang="en-US" sz="2200" dirty="0" err="1"/>
                  <a:t>cSt</a:t>
                </a:r>
                <a:r>
                  <a:rPr lang="en-US" sz="2200" dirty="0"/>
                  <a:t> and a density of  </a:t>
                </a:r>
                <a14:m>
                  <m:oMath xmlns:m="http://schemas.openxmlformats.org/officeDocument/2006/math">
                    <m:r>
                      <a:rPr lang="en-US" sz="2200" b="0" i="1" smtClean="0">
                        <a:latin typeface="Cambria Math" panose="02040503050406030204" pitchFamily="18" charset="0"/>
                      </a:rPr>
                      <m:t>𝜌</m:t>
                    </m:r>
                    <m:r>
                      <a:rPr lang="en-US" sz="2200" b="0" i="1" smtClean="0">
                        <a:latin typeface="Cambria Math" panose="02040503050406030204" pitchFamily="18" charset="0"/>
                      </a:rPr>
                      <m:t>≈</m:t>
                    </m:r>
                  </m:oMath>
                </a14:m>
                <a:r>
                  <a:rPr lang="en-US" sz="2200" dirty="0"/>
                  <a:t>1.2 g/mL at room temperature. Dissolve in CuSO</a:t>
                </a:r>
                <a:r>
                  <a:rPr lang="en-US" sz="2200" baseline="-25000" dirty="0"/>
                  <a:t>4 </a:t>
                </a:r>
                <a:r>
                  <a:rPr lang="en-US" sz="2200" dirty="0"/>
                  <a:t>in water and filter out impurities with coffee filter before mixing with glycerol to save time.</a:t>
                </a:r>
              </a:p>
              <a:p>
                <a:pPr marL="0" indent="0">
                  <a:buNone/>
                </a:pPr>
                <a:endParaRPr lang="en-US" sz="800" dirty="0"/>
              </a:p>
              <a:p>
                <a:pPr marL="0" indent="0">
                  <a:buNone/>
                </a:pPr>
                <a:r>
                  <a:rPr lang="en-US" sz="2200" dirty="0"/>
                  <a:t>Fluid depth in tray should be around 5 mm.</a:t>
                </a:r>
              </a:p>
              <a:p>
                <a:pPr marL="0" indent="0">
                  <a:buNone/>
                </a:pPr>
                <a:endParaRPr lang="en-US" sz="800" dirty="0"/>
              </a:p>
              <a:p>
                <a:pPr marL="0" indent="0">
                  <a:buNone/>
                </a:pPr>
                <a:r>
                  <a:rPr lang="en-US" sz="2200" dirty="0"/>
                  <a:t>Note: While not particularly dangerous, copper sulfate is harmful to aquatic life and should be disposed of properly.</a:t>
                </a:r>
              </a:p>
            </p:txBody>
          </p:sp>
        </mc:Choice>
        <mc:Fallback>
          <p:sp>
            <p:nvSpPr>
              <p:cNvPr id="2" name="Content Placeholder 1">
                <a:extLst>
                  <a:ext uri="{FF2B5EF4-FFF2-40B4-BE49-F238E27FC236}">
                    <a16:creationId xmlns:a16="http://schemas.microsoft.com/office/drawing/2014/main" id="{CC1D39BD-0C66-4DFE-8E97-9D2DB960047F}"/>
                  </a:ext>
                </a:extLst>
              </p:cNvPr>
              <p:cNvSpPr>
                <a:spLocks noGrp="1" noRot="1" noChangeAspect="1" noMove="1" noResize="1" noEditPoints="1" noAdjustHandles="1" noChangeArrowheads="1" noChangeShapeType="1" noTextEdit="1"/>
              </p:cNvSpPr>
              <p:nvPr>
                <p:ph idx="1"/>
              </p:nvPr>
            </p:nvSpPr>
            <p:spPr>
              <a:xfrm>
                <a:off x="348342" y="1140432"/>
                <a:ext cx="5595258" cy="5257948"/>
              </a:xfrm>
              <a:blipFill>
                <a:blip r:embed="rId2"/>
                <a:stretch>
                  <a:fillRect l="-1416" t="-1390" r="-108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0FD9995C-C774-48FE-B89B-5E7388F2D6C4}"/>
              </a:ext>
            </a:extLst>
          </p:cNvPr>
          <p:cNvSpPr>
            <a:spLocks noGrp="1"/>
          </p:cNvSpPr>
          <p:nvPr>
            <p:ph type="title"/>
          </p:nvPr>
        </p:nvSpPr>
        <p:spPr/>
        <p:txBody>
          <a:bodyPr/>
          <a:lstStyle/>
          <a:p>
            <a:r>
              <a:rPr lang="en-US" dirty="0"/>
              <a:t>Working fluid</a:t>
            </a:r>
          </a:p>
        </p:txBody>
      </p:sp>
      <p:pic>
        <p:nvPicPr>
          <p:cNvPr id="4" name="Picture 3">
            <a:extLst>
              <a:ext uri="{FF2B5EF4-FFF2-40B4-BE49-F238E27FC236}">
                <a16:creationId xmlns:a16="http://schemas.microsoft.com/office/drawing/2014/main" id="{4656514C-4E3D-4EB0-8F97-952828B45C9F}"/>
              </a:ext>
            </a:extLst>
          </p:cNvPr>
          <p:cNvPicPr>
            <a:picLocks noChangeAspect="1"/>
          </p:cNvPicPr>
          <p:nvPr/>
        </p:nvPicPr>
        <p:blipFill>
          <a:blip r:embed="rId3"/>
          <a:stretch>
            <a:fillRect/>
          </a:stretch>
        </p:blipFill>
        <p:spPr>
          <a:xfrm>
            <a:off x="6078216" y="1232899"/>
            <a:ext cx="2827060" cy="3708971"/>
          </a:xfrm>
          <a:prstGeom prst="rect">
            <a:avLst/>
          </a:prstGeom>
        </p:spPr>
      </p:pic>
    </p:spTree>
    <p:extLst>
      <p:ext uri="{BB962C8B-B14F-4D97-AF65-F5344CB8AC3E}">
        <p14:creationId xmlns:p14="http://schemas.microsoft.com/office/powerpoint/2010/main" val="2739257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4CF8A5-EA75-4AAA-902A-6B73BAE6E000}"/>
              </a:ext>
            </a:extLst>
          </p:cNvPr>
          <p:cNvSpPr>
            <a:spLocks noGrp="1"/>
          </p:cNvSpPr>
          <p:nvPr>
            <p:ph idx="1"/>
          </p:nvPr>
        </p:nvSpPr>
        <p:spPr>
          <a:xfrm>
            <a:off x="358416" y="5517222"/>
            <a:ext cx="8427167" cy="1113169"/>
          </a:xfrm>
        </p:spPr>
        <p:txBody>
          <a:bodyPr>
            <a:normAutofit fontScale="70000" lnSpcReduction="20000"/>
          </a:bodyPr>
          <a:lstStyle/>
          <a:p>
            <a:pPr marL="0" indent="0">
              <a:buNone/>
            </a:pPr>
            <a:r>
              <a:rPr lang="en-US" dirty="0"/>
              <a:t>The flow can be visualized by sprinkling small particles on the surface. Glass bubbles used for reflective paint filler work well. Ideally, flow will be uniformly seeded and illuminated and images will have strong contrast between particles and dark background.</a:t>
            </a:r>
          </a:p>
        </p:txBody>
      </p:sp>
      <p:sp>
        <p:nvSpPr>
          <p:cNvPr id="3" name="Title 2">
            <a:extLst>
              <a:ext uri="{FF2B5EF4-FFF2-40B4-BE49-F238E27FC236}">
                <a16:creationId xmlns:a16="http://schemas.microsoft.com/office/drawing/2014/main" id="{C54885F9-B2E3-42B1-857F-8850B66A09BD}"/>
              </a:ext>
            </a:extLst>
          </p:cNvPr>
          <p:cNvSpPr>
            <a:spLocks noGrp="1"/>
          </p:cNvSpPr>
          <p:nvPr>
            <p:ph type="title"/>
          </p:nvPr>
        </p:nvSpPr>
        <p:spPr/>
        <p:txBody>
          <a:bodyPr/>
          <a:lstStyle/>
          <a:p>
            <a:r>
              <a:rPr lang="en-US" dirty="0"/>
              <a:t>Flow Visualization</a:t>
            </a:r>
          </a:p>
        </p:txBody>
      </p:sp>
      <p:pic>
        <p:nvPicPr>
          <p:cNvPr id="4" name="Picture 3">
            <a:extLst>
              <a:ext uri="{FF2B5EF4-FFF2-40B4-BE49-F238E27FC236}">
                <a16:creationId xmlns:a16="http://schemas.microsoft.com/office/drawing/2014/main" id="{1A861F86-F68B-4903-BE28-A270A55A604C}"/>
              </a:ext>
            </a:extLst>
          </p:cNvPr>
          <p:cNvPicPr>
            <a:picLocks noChangeAspect="1"/>
          </p:cNvPicPr>
          <p:nvPr/>
        </p:nvPicPr>
        <p:blipFill>
          <a:blip r:embed="rId2"/>
          <a:stretch>
            <a:fillRect/>
          </a:stretch>
        </p:blipFill>
        <p:spPr>
          <a:xfrm>
            <a:off x="2461918" y="1101397"/>
            <a:ext cx="4220164" cy="4229690"/>
          </a:xfrm>
          <a:prstGeom prst="rect">
            <a:avLst/>
          </a:prstGeom>
        </p:spPr>
      </p:pic>
    </p:spTree>
    <p:extLst>
      <p:ext uri="{BB962C8B-B14F-4D97-AF65-F5344CB8AC3E}">
        <p14:creationId xmlns:p14="http://schemas.microsoft.com/office/powerpoint/2010/main" val="4256644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VTurbData">
            <a:hlinkClick r:id="" action="ppaction://media"/>
            <a:extLst>
              <a:ext uri="{FF2B5EF4-FFF2-40B4-BE49-F238E27FC236}">
                <a16:creationId xmlns:a16="http://schemas.microsoft.com/office/drawing/2014/main" id="{CCEBB856-9E90-4BB9-9F80-3CBA2854AD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83603" y="1054307"/>
            <a:ext cx="4345969" cy="4444742"/>
          </a:xfrm>
        </p:spPr>
      </p:pic>
      <p:sp>
        <p:nvSpPr>
          <p:cNvPr id="3" name="Title 2">
            <a:extLst>
              <a:ext uri="{FF2B5EF4-FFF2-40B4-BE49-F238E27FC236}">
                <a16:creationId xmlns:a16="http://schemas.microsoft.com/office/drawing/2014/main" id="{B2282403-0982-4473-B772-C2ED8F9604D0}"/>
              </a:ext>
            </a:extLst>
          </p:cNvPr>
          <p:cNvSpPr>
            <a:spLocks noGrp="1"/>
          </p:cNvSpPr>
          <p:nvPr>
            <p:ph type="title"/>
          </p:nvPr>
        </p:nvSpPr>
        <p:spPr/>
        <p:txBody>
          <a:bodyPr/>
          <a:lstStyle/>
          <a:p>
            <a:r>
              <a:rPr lang="en-US" dirty="0"/>
              <a:t>Flow Visualization</a:t>
            </a:r>
          </a:p>
        </p:txBody>
      </p:sp>
      <p:sp>
        <p:nvSpPr>
          <p:cNvPr id="6" name="Content Placeholder 1">
            <a:extLst>
              <a:ext uri="{FF2B5EF4-FFF2-40B4-BE49-F238E27FC236}">
                <a16:creationId xmlns:a16="http://schemas.microsoft.com/office/drawing/2014/main" id="{59FD45D6-4D4D-41D6-AC74-27CB7ED693BA}"/>
              </a:ext>
            </a:extLst>
          </p:cNvPr>
          <p:cNvSpPr txBox="1">
            <a:spLocks/>
          </p:cNvSpPr>
          <p:nvPr/>
        </p:nvSpPr>
        <p:spPr>
          <a:xfrm>
            <a:off x="667569" y="5803693"/>
            <a:ext cx="8075990" cy="9496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7" name="Content Placeholder 1">
            <a:extLst>
              <a:ext uri="{FF2B5EF4-FFF2-40B4-BE49-F238E27FC236}">
                <a16:creationId xmlns:a16="http://schemas.microsoft.com/office/drawing/2014/main" id="{D7FD7FAA-70CC-49E9-8C5C-9A90BB915D7F}"/>
              </a:ext>
            </a:extLst>
          </p:cNvPr>
          <p:cNvSpPr txBox="1">
            <a:spLocks/>
          </p:cNvSpPr>
          <p:nvPr/>
        </p:nvSpPr>
        <p:spPr>
          <a:xfrm>
            <a:off x="1582219" y="5856501"/>
            <a:ext cx="7027775" cy="99319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8" name="TextBox 7">
            <a:extLst>
              <a:ext uri="{FF2B5EF4-FFF2-40B4-BE49-F238E27FC236}">
                <a16:creationId xmlns:a16="http://schemas.microsoft.com/office/drawing/2014/main" id="{7CF1C34A-0EC5-470E-9ACF-E7B0BF3EE15D}"/>
              </a:ext>
            </a:extLst>
          </p:cNvPr>
          <p:cNvSpPr txBox="1"/>
          <p:nvPr/>
        </p:nvSpPr>
        <p:spPr>
          <a:xfrm>
            <a:off x="165160" y="1676032"/>
            <a:ext cx="1749820" cy="1200329"/>
          </a:xfrm>
          <a:prstGeom prst="rect">
            <a:avLst/>
          </a:prstGeom>
          <a:noFill/>
        </p:spPr>
        <p:txBody>
          <a:bodyPr wrap="square" rtlCol="0">
            <a:spAutoFit/>
          </a:bodyPr>
          <a:lstStyle/>
          <a:p>
            <a:r>
              <a:rPr lang="en-US" dirty="0">
                <a:solidFill>
                  <a:srgbClr val="0070C0"/>
                </a:solidFill>
              </a:rPr>
              <a:t>Note non-uniform lighting here. This is not ideal.</a:t>
            </a:r>
            <a:endParaRPr lang="en-US" sz="1200" dirty="0">
              <a:solidFill>
                <a:srgbClr val="0070C0"/>
              </a:solidFill>
            </a:endParaRPr>
          </a:p>
        </p:txBody>
      </p:sp>
      <p:cxnSp>
        <p:nvCxnSpPr>
          <p:cNvPr id="9" name="Straight Arrow Connector 8">
            <a:extLst>
              <a:ext uri="{FF2B5EF4-FFF2-40B4-BE49-F238E27FC236}">
                <a16:creationId xmlns:a16="http://schemas.microsoft.com/office/drawing/2014/main" id="{620A2849-A4AB-48AF-AF08-19AC6687F2E2}"/>
              </a:ext>
            </a:extLst>
          </p:cNvPr>
          <p:cNvCxnSpPr>
            <a:cxnSpLocks/>
          </p:cNvCxnSpPr>
          <p:nvPr/>
        </p:nvCxnSpPr>
        <p:spPr>
          <a:xfrm flipV="1">
            <a:off x="1974490" y="1777429"/>
            <a:ext cx="818226" cy="337923"/>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9E00C79-3B32-498A-9ADC-EC828C1EAB8A}"/>
              </a:ext>
            </a:extLst>
          </p:cNvPr>
          <p:cNvSpPr txBox="1"/>
          <p:nvPr/>
        </p:nvSpPr>
        <p:spPr>
          <a:xfrm>
            <a:off x="6941828" y="1946390"/>
            <a:ext cx="2180848" cy="1754326"/>
          </a:xfrm>
          <a:prstGeom prst="rect">
            <a:avLst/>
          </a:prstGeom>
          <a:noFill/>
        </p:spPr>
        <p:txBody>
          <a:bodyPr wrap="square" rtlCol="0">
            <a:spAutoFit/>
          </a:bodyPr>
          <a:lstStyle/>
          <a:p>
            <a:r>
              <a:rPr lang="en-US" dirty="0">
                <a:solidFill>
                  <a:srgbClr val="0070C0"/>
                </a:solidFill>
              </a:rPr>
              <a:t>Note some particles are not moving. This means they have sunk to the bottom. This is not ideal.</a:t>
            </a:r>
            <a:endParaRPr lang="en-US" sz="1200" dirty="0">
              <a:solidFill>
                <a:srgbClr val="0070C0"/>
              </a:solidFill>
            </a:endParaRPr>
          </a:p>
        </p:txBody>
      </p:sp>
      <p:cxnSp>
        <p:nvCxnSpPr>
          <p:cNvPr id="11" name="Straight Arrow Connector 10">
            <a:extLst>
              <a:ext uri="{FF2B5EF4-FFF2-40B4-BE49-F238E27FC236}">
                <a16:creationId xmlns:a16="http://schemas.microsoft.com/office/drawing/2014/main" id="{F7F0D152-2585-456A-851A-584640052C6B}"/>
              </a:ext>
            </a:extLst>
          </p:cNvPr>
          <p:cNvCxnSpPr>
            <a:cxnSpLocks/>
          </p:cNvCxnSpPr>
          <p:nvPr/>
        </p:nvCxnSpPr>
        <p:spPr>
          <a:xfrm flipH="1">
            <a:off x="5533571" y="2659167"/>
            <a:ext cx="1408258" cy="73759"/>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73138BD-844D-4A36-8267-3DCC0546000A}"/>
              </a:ext>
            </a:extLst>
          </p:cNvPr>
          <p:cNvSpPr txBox="1"/>
          <p:nvPr/>
        </p:nvSpPr>
        <p:spPr>
          <a:xfrm>
            <a:off x="165160" y="3605267"/>
            <a:ext cx="1920492" cy="2308324"/>
          </a:xfrm>
          <a:prstGeom prst="rect">
            <a:avLst/>
          </a:prstGeom>
          <a:noFill/>
        </p:spPr>
        <p:txBody>
          <a:bodyPr wrap="square" rtlCol="0">
            <a:spAutoFit/>
          </a:bodyPr>
          <a:lstStyle/>
          <a:p>
            <a:r>
              <a:rPr lang="en-US" dirty="0">
                <a:solidFill>
                  <a:srgbClr val="0070C0"/>
                </a:solidFill>
              </a:rPr>
              <a:t>Note particles have clumped. This is not ideal. Clumping can be minimized by adding a drop of dish soap to solution.</a:t>
            </a:r>
            <a:endParaRPr lang="en-US" sz="1200" dirty="0">
              <a:solidFill>
                <a:srgbClr val="0070C0"/>
              </a:solidFill>
            </a:endParaRPr>
          </a:p>
        </p:txBody>
      </p:sp>
      <p:cxnSp>
        <p:nvCxnSpPr>
          <p:cNvPr id="16" name="Straight Arrow Connector 15">
            <a:extLst>
              <a:ext uri="{FF2B5EF4-FFF2-40B4-BE49-F238E27FC236}">
                <a16:creationId xmlns:a16="http://schemas.microsoft.com/office/drawing/2014/main" id="{BCD7BED2-FA8A-4E79-8877-8E9F693E1D68}"/>
              </a:ext>
            </a:extLst>
          </p:cNvPr>
          <p:cNvCxnSpPr>
            <a:cxnSpLocks/>
          </p:cNvCxnSpPr>
          <p:nvPr/>
        </p:nvCxnSpPr>
        <p:spPr>
          <a:xfrm flipV="1">
            <a:off x="2171347" y="4218329"/>
            <a:ext cx="1178027" cy="168962"/>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078A1A2-ECA5-4E82-B088-6CE5A39A2055}"/>
              </a:ext>
            </a:extLst>
          </p:cNvPr>
          <p:cNvCxnSpPr>
            <a:cxnSpLocks/>
          </p:cNvCxnSpPr>
          <p:nvPr/>
        </p:nvCxnSpPr>
        <p:spPr>
          <a:xfrm flipH="1">
            <a:off x="3902149" y="2659167"/>
            <a:ext cx="3039678" cy="1465908"/>
          </a:xfrm>
          <a:prstGeom prst="straightConnector1">
            <a:avLst/>
          </a:prstGeom>
          <a:ln>
            <a:solidFill>
              <a:srgbClr val="4285F4"/>
            </a:solidFill>
            <a:tailEnd type="triangle"/>
          </a:ln>
        </p:spPr>
        <p:style>
          <a:lnRef idx="2">
            <a:schemeClr val="accent1"/>
          </a:lnRef>
          <a:fillRef idx="0">
            <a:schemeClr val="accent1"/>
          </a:fillRef>
          <a:effectRef idx="1">
            <a:schemeClr val="accent1"/>
          </a:effectRef>
          <a:fontRef idx="minor">
            <a:schemeClr val="tx1"/>
          </a:fontRef>
        </p:style>
      </p:cxnSp>
      <p:sp>
        <p:nvSpPr>
          <p:cNvPr id="23" name="Content Placeholder 1">
            <a:extLst>
              <a:ext uri="{FF2B5EF4-FFF2-40B4-BE49-F238E27FC236}">
                <a16:creationId xmlns:a16="http://schemas.microsoft.com/office/drawing/2014/main" id="{7DD1E1A4-14B0-4B79-B0A6-5EF90D9DBA79}"/>
              </a:ext>
            </a:extLst>
          </p:cNvPr>
          <p:cNvSpPr txBox="1">
            <a:spLocks/>
          </p:cNvSpPr>
          <p:nvPr/>
        </p:nvSpPr>
        <p:spPr>
          <a:xfrm>
            <a:off x="4082902" y="5946536"/>
            <a:ext cx="4870695" cy="66399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Sample data is available </a:t>
            </a:r>
            <a:r>
              <a:rPr lang="en-US" dirty="0">
                <a:solidFill>
                  <a:srgbClr val="0000FF"/>
                </a:solidFill>
                <a:hlinkClick r:id="rId5">
                  <a:extLst>
                    <a:ext uri="{A12FA001-AC4F-418D-AE19-62706E023703}">
                      <ahyp:hlinkClr xmlns:ahyp="http://schemas.microsoft.com/office/drawing/2018/hyperlinkcolor" val="tx"/>
                    </a:ext>
                  </a:extLst>
                </a:hlinkClick>
              </a:rPr>
              <a:t>here</a:t>
            </a:r>
            <a:r>
              <a:rPr lang="en-US" dirty="0"/>
              <a:t> (good) and </a:t>
            </a:r>
            <a:r>
              <a:rPr lang="en-US" dirty="0">
                <a:solidFill>
                  <a:srgbClr val="0000FF"/>
                </a:solidFill>
                <a:hlinkClick r:id="rId6">
                  <a:extLst>
                    <a:ext uri="{A12FA001-AC4F-418D-AE19-62706E023703}">
                      <ahyp:hlinkClr xmlns:ahyp="http://schemas.microsoft.com/office/drawing/2018/hyperlinkcolor" val="tx"/>
                    </a:ext>
                  </a:extLst>
                </a:hlinkClick>
              </a:rPr>
              <a:t>here</a:t>
            </a:r>
            <a:r>
              <a:rPr lang="en-US" dirty="0"/>
              <a:t> (not so good).</a:t>
            </a:r>
          </a:p>
        </p:txBody>
      </p:sp>
    </p:spTree>
    <p:extLst>
      <p:ext uri="{BB962C8B-B14F-4D97-AF65-F5344CB8AC3E}">
        <p14:creationId xmlns:p14="http://schemas.microsoft.com/office/powerpoint/2010/main" val="13227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282403-0982-4473-B772-C2ED8F9604D0}"/>
              </a:ext>
            </a:extLst>
          </p:cNvPr>
          <p:cNvSpPr>
            <a:spLocks noGrp="1"/>
          </p:cNvSpPr>
          <p:nvPr>
            <p:ph type="title"/>
          </p:nvPr>
        </p:nvSpPr>
        <p:spPr/>
        <p:txBody>
          <a:bodyPr/>
          <a:lstStyle/>
          <a:p>
            <a:r>
              <a:rPr lang="en-US" dirty="0"/>
              <a:t>Particle Tracking Velocimetry</a:t>
            </a:r>
          </a:p>
        </p:txBody>
      </p:sp>
      <p:sp>
        <p:nvSpPr>
          <p:cNvPr id="6" name="Content Placeholder 1">
            <a:extLst>
              <a:ext uri="{FF2B5EF4-FFF2-40B4-BE49-F238E27FC236}">
                <a16:creationId xmlns:a16="http://schemas.microsoft.com/office/drawing/2014/main" id="{59FD45D6-4D4D-41D6-AC74-27CB7ED693BA}"/>
              </a:ext>
            </a:extLst>
          </p:cNvPr>
          <p:cNvSpPr txBox="1">
            <a:spLocks/>
          </p:cNvSpPr>
          <p:nvPr/>
        </p:nvSpPr>
        <p:spPr>
          <a:xfrm>
            <a:off x="667569" y="5803693"/>
            <a:ext cx="8075990" cy="9496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7" name="Content Placeholder 1">
            <a:extLst>
              <a:ext uri="{FF2B5EF4-FFF2-40B4-BE49-F238E27FC236}">
                <a16:creationId xmlns:a16="http://schemas.microsoft.com/office/drawing/2014/main" id="{D7FD7FAA-70CC-49E9-8C5C-9A90BB915D7F}"/>
              </a:ext>
            </a:extLst>
          </p:cNvPr>
          <p:cNvSpPr txBox="1">
            <a:spLocks/>
          </p:cNvSpPr>
          <p:nvPr/>
        </p:nvSpPr>
        <p:spPr>
          <a:xfrm>
            <a:off x="257629" y="1309785"/>
            <a:ext cx="4532735" cy="292229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Now that we have a video of the flow, how do we quantify it? </a:t>
            </a:r>
          </a:p>
          <a:p>
            <a:pPr marL="0" indent="0">
              <a:buNone/>
            </a:pPr>
            <a:endParaRPr lang="en-US" sz="1000" dirty="0"/>
          </a:p>
          <a:p>
            <a:pPr marL="0" indent="0">
              <a:buNone/>
            </a:pPr>
            <a:r>
              <a:rPr lang="en-US" dirty="0"/>
              <a:t>A natural approach is to measure the displacement of individual particles between frames.</a:t>
            </a:r>
          </a:p>
          <a:p>
            <a:pPr marL="0" indent="0">
              <a:buFont typeface="Arial"/>
              <a:buNone/>
            </a:pPr>
            <a:endParaRPr lang="en-US" sz="1400" dirty="0"/>
          </a:p>
          <a:p>
            <a:pPr marL="0" indent="0">
              <a:buFont typeface="Arial"/>
              <a:buNone/>
            </a:pPr>
            <a:r>
              <a:rPr lang="en-US" dirty="0"/>
              <a:t>Together with the frame rate, this allows us to get measurements of flow velocities.</a:t>
            </a:r>
          </a:p>
        </p:txBody>
      </p:sp>
      <p:pic>
        <p:nvPicPr>
          <p:cNvPr id="8" name="Content Placeholder 7">
            <a:extLst>
              <a:ext uri="{FF2B5EF4-FFF2-40B4-BE49-F238E27FC236}">
                <a16:creationId xmlns:a16="http://schemas.microsoft.com/office/drawing/2014/main" id="{7FFE11F0-F519-4197-B390-2C7BBBE89179}"/>
              </a:ext>
            </a:extLst>
          </p:cNvPr>
          <p:cNvPicPr>
            <a:picLocks noGrp="1" noChangeAspect="1"/>
          </p:cNvPicPr>
          <p:nvPr>
            <p:ph idx="1"/>
          </p:nvPr>
        </p:nvPicPr>
        <p:blipFill>
          <a:blip r:embed="rId2"/>
          <a:stretch>
            <a:fillRect/>
          </a:stretch>
        </p:blipFill>
        <p:spPr>
          <a:xfrm>
            <a:off x="4937578" y="1684368"/>
            <a:ext cx="3734321" cy="3820058"/>
          </a:xfrm>
          <a:prstGeom prst="rect">
            <a:avLst/>
          </a:prstGeom>
        </p:spPr>
      </p:pic>
      <p:sp>
        <p:nvSpPr>
          <p:cNvPr id="9" name="Content Placeholder 1">
            <a:extLst>
              <a:ext uri="{FF2B5EF4-FFF2-40B4-BE49-F238E27FC236}">
                <a16:creationId xmlns:a16="http://schemas.microsoft.com/office/drawing/2014/main" id="{9042A148-87FC-4A37-9B80-9F5946F33929}"/>
              </a:ext>
            </a:extLst>
          </p:cNvPr>
          <p:cNvSpPr txBox="1">
            <a:spLocks/>
          </p:cNvSpPr>
          <p:nvPr/>
        </p:nvSpPr>
        <p:spPr>
          <a:xfrm>
            <a:off x="257629" y="4153784"/>
            <a:ext cx="4532735" cy="29222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a:t>This approach gets tricky at high particle densities and thus limits data density. Data is also on an unstructured grid making analysis (e.g., evaluating spatial derivatives) more difficult.</a:t>
            </a:r>
          </a:p>
        </p:txBody>
      </p:sp>
      <p:grpSp>
        <p:nvGrpSpPr>
          <p:cNvPr id="22" name="Group 21">
            <a:extLst>
              <a:ext uri="{FF2B5EF4-FFF2-40B4-BE49-F238E27FC236}">
                <a16:creationId xmlns:a16="http://schemas.microsoft.com/office/drawing/2014/main" id="{CBCA8AAD-76FC-4704-96DC-1714D3AB0D6A}"/>
              </a:ext>
            </a:extLst>
          </p:cNvPr>
          <p:cNvGrpSpPr/>
          <p:nvPr/>
        </p:nvGrpSpPr>
        <p:grpSpPr>
          <a:xfrm>
            <a:off x="4937578" y="1703951"/>
            <a:ext cx="3676650" cy="3800475"/>
            <a:chOff x="4937578" y="1703951"/>
            <a:chExt cx="3676650" cy="3800475"/>
          </a:xfrm>
        </p:grpSpPr>
        <p:pic>
          <p:nvPicPr>
            <p:cNvPr id="10" name="Picture 9">
              <a:extLst>
                <a:ext uri="{FF2B5EF4-FFF2-40B4-BE49-F238E27FC236}">
                  <a16:creationId xmlns:a16="http://schemas.microsoft.com/office/drawing/2014/main" id="{5C9B3730-4F48-45E2-930C-8577FA681A32}"/>
                </a:ext>
              </a:extLst>
            </p:cNvPr>
            <p:cNvPicPr>
              <a:picLocks noChangeAspect="1"/>
            </p:cNvPicPr>
            <p:nvPr/>
          </p:nvPicPr>
          <p:blipFill>
            <a:blip r:embed="rId3"/>
            <a:stretch>
              <a:fillRect/>
            </a:stretch>
          </p:blipFill>
          <p:spPr>
            <a:xfrm>
              <a:off x="4937578" y="1703951"/>
              <a:ext cx="3676650" cy="3800475"/>
            </a:xfrm>
            <a:prstGeom prst="rect">
              <a:avLst/>
            </a:prstGeom>
          </p:spPr>
        </p:pic>
        <p:cxnSp>
          <p:nvCxnSpPr>
            <p:cNvPr id="11" name="Straight Arrow Connector 10">
              <a:extLst>
                <a:ext uri="{FF2B5EF4-FFF2-40B4-BE49-F238E27FC236}">
                  <a16:creationId xmlns:a16="http://schemas.microsoft.com/office/drawing/2014/main" id="{407DA9A3-7F0D-4E3A-A39B-92D220ED4DDE}"/>
                </a:ext>
              </a:extLst>
            </p:cNvPr>
            <p:cNvCxnSpPr>
              <a:cxnSpLocks/>
            </p:cNvCxnSpPr>
            <p:nvPr/>
          </p:nvCxnSpPr>
          <p:spPr>
            <a:xfrm flipH="1">
              <a:off x="6775903" y="3495675"/>
              <a:ext cx="315460" cy="232678"/>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8A47B90-BC9A-4640-9ACA-EC0A9332DC69}"/>
                </a:ext>
              </a:extLst>
            </p:cNvPr>
            <p:cNvCxnSpPr>
              <a:cxnSpLocks/>
            </p:cNvCxnSpPr>
            <p:nvPr/>
          </p:nvCxnSpPr>
          <p:spPr>
            <a:xfrm flipH="1">
              <a:off x="6718232" y="3124502"/>
              <a:ext cx="165372" cy="553652"/>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1E952FC-50DF-4E29-BBD9-3028BC557BE6}"/>
                </a:ext>
              </a:extLst>
            </p:cNvPr>
            <p:cNvCxnSpPr>
              <a:cxnSpLocks/>
            </p:cNvCxnSpPr>
            <p:nvPr/>
          </p:nvCxnSpPr>
          <p:spPr>
            <a:xfrm flipH="1" flipV="1">
              <a:off x="6800918" y="3876448"/>
              <a:ext cx="376170" cy="100973"/>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97DC9E7-9F56-441E-BEC2-BFE7208A2A24}"/>
                </a:ext>
              </a:extLst>
            </p:cNvPr>
            <p:cNvSpPr txBox="1"/>
            <p:nvPr/>
          </p:nvSpPr>
          <p:spPr>
            <a:xfrm>
              <a:off x="7149034" y="3507418"/>
              <a:ext cx="325730" cy="369332"/>
            </a:xfrm>
            <a:prstGeom prst="rect">
              <a:avLst/>
            </a:prstGeom>
            <a:noFill/>
          </p:spPr>
          <p:txBody>
            <a:bodyPr wrap="none" rtlCol="0">
              <a:spAutoFit/>
            </a:bodyPr>
            <a:lstStyle/>
            <a:p>
              <a:r>
                <a:rPr lang="en-US" b="1" dirty="0"/>
                <a:t>?</a:t>
              </a:r>
            </a:p>
          </p:txBody>
        </p:sp>
      </p:grpSp>
    </p:spTree>
    <p:extLst>
      <p:ext uri="{BB962C8B-B14F-4D97-AF65-F5344CB8AC3E}">
        <p14:creationId xmlns:p14="http://schemas.microsoft.com/office/powerpoint/2010/main" val="26123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282403-0982-4473-B772-C2ED8F9604D0}"/>
              </a:ext>
            </a:extLst>
          </p:cNvPr>
          <p:cNvSpPr>
            <a:spLocks noGrp="1"/>
          </p:cNvSpPr>
          <p:nvPr>
            <p:ph type="title"/>
          </p:nvPr>
        </p:nvSpPr>
        <p:spPr/>
        <p:txBody>
          <a:bodyPr/>
          <a:lstStyle/>
          <a:p>
            <a:r>
              <a:rPr lang="en-US" dirty="0"/>
              <a:t>Digital Image Correlation</a:t>
            </a:r>
          </a:p>
        </p:txBody>
      </p:sp>
      <p:sp>
        <p:nvSpPr>
          <p:cNvPr id="6" name="Content Placeholder 1">
            <a:extLst>
              <a:ext uri="{FF2B5EF4-FFF2-40B4-BE49-F238E27FC236}">
                <a16:creationId xmlns:a16="http://schemas.microsoft.com/office/drawing/2014/main" id="{59FD45D6-4D4D-41D6-AC74-27CB7ED693BA}"/>
              </a:ext>
            </a:extLst>
          </p:cNvPr>
          <p:cNvSpPr txBox="1">
            <a:spLocks/>
          </p:cNvSpPr>
          <p:nvPr/>
        </p:nvSpPr>
        <p:spPr>
          <a:xfrm>
            <a:off x="667569" y="5803693"/>
            <a:ext cx="8075990" cy="94967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dirty="0"/>
          </a:p>
        </p:txBody>
      </p:sp>
      <p:sp>
        <p:nvSpPr>
          <p:cNvPr id="7" name="Content Placeholder 1">
            <a:extLst>
              <a:ext uri="{FF2B5EF4-FFF2-40B4-BE49-F238E27FC236}">
                <a16:creationId xmlns:a16="http://schemas.microsoft.com/office/drawing/2014/main" id="{D7FD7FAA-70CC-49E9-8C5C-9A90BB915D7F}"/>
              </a:ext>
            </a:extLst>
          </p:cNvPr>
          <p:cNvSpPr txBox="1">
            <a:spLocks/>
          </p:cNvSpPr>
          <p:nvPr/>
        </p:nvSpPr>
        <p:spPr>
          <a:xfrm>
            <a:off x="257629" y="959924"/>
            <a:ext cx="3857171" cy="551361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dirty="0"/>
              <a:t>Digital Image Correlation (DIC) is a technique used to measure changes in images by looking at cross-correlation between images.</a:t>
            </a:r>
          </a:p>
          <a:p>
            <a:pPr marL="0" indent="0">
              <a:buFont typeface="Arial"/>
              <a:buNone/>
            </a:pPr>
            <a:endParaRPr lang="en-US" sz="900" dirty="0"/>
          </a:p>
          <a:p>
            <a:pPr marL="0" indent="0">
              <a:buFont typeface="Arial"/>
              <a:buNone/>
            </a:pPr>
            <a:r>
              <a:rPr lang="en-US" sz="2600" dirty="0"/>
              <a:t>By breaking up particle images into small</a:t>
            </a:r>
            <a:r>
              <a:rPr lang="en-US" sz="2600" i="1" dirty="0"/>
              <a:t> interrogation volumes</a:t>
            </a:r>
            <a:r>
              <a:rPr lang="en-US" sz="2600" dirty="0"/>
              <a:t> and performing DIC, we can measure the displacement field and compute the local flow velocity. </a:t>
            </a:r>
          </a:p>
          <a:p>
            <a:pPr marL="0" indent="0">
              <a:buFont typeface="Arial"/>
              <a:buNone/>
            </a:pPr>
            <a:endParaRPr lang="en-US" sz="900" dirty="0"/>
          </a:p>
          <a:p>
            <a:pPr marL="0" indent="0">
              <a:buFont typeface="Arial"/>
              <a:buNone/>
            </a:pPr>
            <a:r>
              <a:rPr lang="en-US" sz="2600" dirty="0"/>
              <a:t>This technique is called </a:t>
            </a:r>
            <a:r>
              <a:rPr lang="en-US" sz="2600" b="1" dirty="0"/>
              <a:t>particle image velocimetry </a:t>
            </a:r>
            <a:r>
              <a:rPr lang="en-US" sz="2600" dirty="0"/>
              <a:t>or </a:t>
            </a:r>
            <a:r>
              <a:rPr lang="en-US" sz="2600" b="1" dirty="0"/>
              <a:t>PIV</a:t>
            </a:r>
            <a:r>
              <a:rPr lang="en-US" sz="2600" dirty="0"/>
              <a:t>.</a:t>
            </a:r>
          </a:p>
        </p:txBody>
      </p:sp>
      <p:pic>
        <p:nvPicPr>
          <p:cNvPr id="5" name="Content Placeholder 4">
            <a:extLst>
              <a:ext uri="{FF2B5EF4-FFF2-40B4-BE49-F238E27FC236}">
                <a16:creationId xmlns:a16="http://schemas.microsoft.com/office/drawing/2014/main" id="{054BAD4F-CDBA-4998-9D72-3704970D5201}"/>
              </a:ext>
            </a:extLst>
          </p:cNvPr>
          <p:cNvPicPr>
            <a:picLocks noGrp="1" noChangeAspect="1"/>
          </p:cNvPicPr>
          <p:nvPr>
            <p:ph idx="1"/>
          </p:nvPr>
        </p:nvPicPr>
        <p:blipFill>
          <a:blip r:embed="rId2"/>
          <a:stretch>
            <a:fillRect/>
          </a:stretch>
        </p:blipFill>
        <p:spPr>
          <a:xfrm>
            <a:off x="5533571" y="946864"/>
            <a:ext cx="2827082" cy="2922295"/>
          </a:xfrm>
          <a:prstGeom prst="rect">
            <a:avLst/>
          </a:prstGeom>
        </p:spPr>
      </p:pic>
      <p:pic>
        <p:nvPicPr>
          <p:cNvPr id="12" name="Picture 11">
            <a:extLst>
              <a:ext uri="{FF2B5EF4-FFF2-40B4-BE49-F238E27FC236}">
                <a16:creationId xmlns:a16="http://schemas.microsoft.com/office/drawing/2014/main" id="{55E520F0-A35F-4181-8F7F-2455A3D8B27F}"/>
              </a:ext>
            </a:extLst>
          </p:cNvPr>
          <p:cNvPicPr>
            <a:picLocks noChangeAspect="1"/>
          </p:cNvPicPr>
          <p:nvPr/>
        </p:nvPicPr>
        <p:blipFill>
          <a:blip r:embed="rId3"/>
          <a:stretch>
            <a:fillRect/>
          </a:stretch>
        </p:blipFill>
        <p:spPr>
          <a:xfrm>
            <a:off x="4582391" y="4023790"/>
            <a:ext cx="4319946" cy="2626484"/>
          </a:xfrm>
          <a:prstGeom prst="rect">
            <a:avLst/>
          </a:prstGeom>
        </p:spPr>
      </p:pic>
      <p:sp>
        <p:nvSpPr>
          <p:cNvPr id="14" name="TextBox 13">
            <a:extLst>
              <a:ext uri="{FF2B5EF4-FFF2-40B4-BE49-F238E27FC236}">
                <a16:creationId xmlns:a16="http://schemas.microsoft.com/office/drawing/2014/main" id="{9ED16185-F4DB-4253-B4BC-86D40696B17D}"/>
              </a:ext>
            </a:extLst>
          </p:cNvPr>
          <p:cNvSpPr txBox="1"/>
          <p:nvPr/>
        </p:nvSpPr>
        <p:spPr>
          <a:xfrm>
            <a:off x="7275712" y="6323104"/>
            <a:ext cx="1547236" cy="261610"/>
          </a:xfrm>
          <a:prstGeom prst="rect">
            <a:avLst/>
          </a:prstGeom>
          <a:solidFill>
            <a:srgbClr val="E6E6E6"/>
          </a:solidFill>
        </p:spPr>
        <p:txBody>
          <a:bodyPr wrap="square" rtlCol="0">
            <a:spAutoFit/>
          </a:bodyPr>
          <a:lstStyle/>
          <a:p>
            <a:pPr algn="ctr"/>
            <a:r>
              <a:rPr lang="en-US" sz="1100" dirty="0">
                <a:solidFill>
                  <a:srgbClr val="5153A5"/>
                </a:solidFill>
              </a:rPr>
              <a:t>displacement field</a:t>
            </a:r>
          </a:p>
        </p:txBody>
      </p:sp>
    </p:spTree>
    <p:extLst>
      <p:ext uri="{BB962C8B-B14F-4D97-AF65-F5344CB8AC3E}">
        <p14:creationId xmlns:p14="http://schemas.microsoft.com/office/powerpoint/2010/main" val="209754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Instabilities</a:t>
            </a:r>
          </a:p>
        </p:txBody>
      </p:sp>
      <p:sp>
        <p:nvSpPr>
          <p:cNvPr id="4" name="TextBox 3">
            <a:extLst>
              <a:ext uri="{FF2B5EF4-FFF2-40B4-BE49-F238E27FC236}">
                <a16:creationId xmlns:a16="http://schemas.microsoft.com/office/drawing/2014/main" id="{4073C9F1-D7C0-4C59-B3D0-C6D699855167}"/>
              </a:ext>
            </a:extLst>
          </p:cNvPr>
          <p:cNvSpPr txBox="1"/>
          <p:nvPr/>
        </p:nvSpPr>
        <p:spPr>
          <a:xfrm>
            <a:off x="848864" y="4973524"/>
            <a:ext cx="8039955" cy="1323439"/>
          </a:xfrm>
          <a:prstGeom prst="rect">
            <a:avLst/>
          </a:prstGeom>
          <a:noFill/>
        </p:spPr>
        <p:txBody>
          <a:bodyPr wrap="square" rtlCol="0">
            <a:spAutoFit/>
          </a:bodyPr>
          <a:lstStyle/>
          <a:p>
            <a:r>
              <a:rPr lang="en-US" sz="2000" dirty="0"/>
              <a:t>Fluid flows often undergo sudden qualitative changes in behavior as parameters are varied. E.g., here, the flow between coaxial rotating cylinders undergoes a transition to waves. These transitions can often be understood using the framework of bifurcation theory.</a:t>
            </a:r>
          </a:p>
        </p:txBody>
      </p:sp>
      <p:pic>
        <p:nvPicPr>
          <p:cNvPr id="3" name="TCF">
            <a:hlinkClick r:id="" action="ppaction://media"/>
            <a:extLst>
              <a:ext uri="{FF2B5EF4-FFF2-40B4-BE49-F238E27FC236}">
                <a16:creationId xmlns:a16="http://schemas.microsoft.com/office/drawing/2014/main" id="{E85F23E8-CC40-4271-A6B3-309A3725CA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8745" y="1132666"/>
            <a:ext cx="6370614" cy="3583471"/>
          </a:xfrm>
          <a:prstGeom prst="rect">
            <a:avLst/>
          </a:prstGeom>
        </p:spPr>
      </p:pic>
    </p:spTree>
    <p:extLst>
      <p:ext uri="{BB962C8B-B14F-4D97-AF65-F5344CB8AC3E}">
        <p14:creationId xmlns:p14="http://schemas.microsoft.com/office/powerpoint/2010/main" val="17029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404100-5C95-4AB0-8565-8F939EFE941A}"/>
              </a:ext>
            </a:extLst>
          </p:cNvPr>
          <p:cNvPicPr>
            <a:picLocks noGrp="1" noChangeAspect="1"/>
          </p:cNvPicPr>
          <p:nvPr>
            <p:ph idx="1"/>
          </p:nvPr>
        </p:nvPicPr>
        <p:blipFill>
          <a:blip r:embed="rId2"/>
          <a:stretch>
            <a:fillRect/>
          </a:stretch>
        </p:blipFill>
        <p:spPr>
          <a:xfrm>
            <a:off x="1141538" y="1316515"/>
            <a:ext cx="6897961" cy="3129355"/>
          </a:xfrm>
          <a:prstGeom prst="rect">
            <a:avLst/>
          </a:prstGeom>
        </p:spPr>
      </p:pic>
      <p:sp>
        <p:nvSpPr>
          <p:cNvPr id="3" name="Title 2">
            <a:extLst>
              <a:ext uri="{FF2B5EF4-FFF2-40B4-BE49-F238E27FC236}">
                <a16:creationId xmlns:a16="http://schemas.microsoft.com/office/drawing/2014/main" id="{42601247-0982-4D76-B34D-AEE13BCDA800}"/>
              </a:ext>
            </a:extLst>
          </p:cNvPr>
          <p:cNvSpPr>
            <a:spLocks noGrp="1"/>
          </p:cNvSpPr>
          <p:nvPr>
            <p:ph type="title"/>
          </p:nvPr>
        </p:nvSpPr>
        <p:spPr/>
        <p:txBody>
          <a:bodyPr/>
          <a:lstStyle/>
          <a:p>
            <a:r>
              <a:rPr lang="en-US" dirty="0"/>
              <a:t>Digital Cross-Correlation</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6D92E9D-3C17-4D49-A82C-99BA333C75E3}"/>
                  </a:ext>
                </a:extLst>
              </p:cNvPr>
              <p:cNvSpPr txBox="1"/>
              <p:nvPr/>
            </p:nvSpPr>
            <p:spPr>
              <a:xfrm>
                <a:off x="1857539" y="4607729"/>
                <a:ext cx="5428922" cy="8098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m:rPr>
                              <m:sty m:val="p"/>
                            </m:rPr>
                            <a:rPr lang="en-US">
                              <a:latin typeface="Cambria Math" panose="02040503050406030204" pitchFamily="18" charset="0"/>
                            </a:rPr>
                            <m:t>Δ</m:t>
                          </m:r>
                          <m:r>
                            <a:rPr lang="en-US" i="1">
                              <a:latin typeface="Cambria Math" panose="02040503050406030204" pitchFamily="18" charset="0"/>
                            </a:rPr>
                            <m:t>𝑥</m:t>
                          </m:r>
                          <m:r>
                            <a:rPr lang="en-US" i="1">
                              <a:latin typeface="Cambria Math" panose="02040503050406030204" pitchFamily="18" charset="0"/>
                            </a:rPr>
                            <m:t>,</m:t>
                          </m:r>
                          <m:r>
                            <m:rPr>
                              <m:sty m:val="p"/>
                            </m:rPr>
                            <a:rPr lang="en-US">
                              <a:latin typeface="Cambria Math" panose="02040503050406030204" pitchFamily="18" charset="0"/>
                            </a:rPr>
                            <m:t>Δ</m:t>
                          </m:r>
                          <m:r>
                            <a:rPr lang="en-US" i="1">
                              <a:latin typeface="Cambria Math" panose="02040503050406030204" pitchFamily="18" charset="0"/>
                            </a:rPr>
                            <m:t>𝑦</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𝑁</m:t>
                          </m:r>
                        </m:den>
                      </m:f>
                      <m:r>
                        <a:rPr lang="en-US" b="0" i="1" smtClean="0">
                          <a:latin typeface="Cambria Math" panose="02040503050406030204" pitchFamily="18" charset="0"/>
                        </a:rPr>
                        <m:t>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𝑥</m:t>
                          </m:r>
                          <m:r>
                            <a:rPr lang="en-US" b="0" i="1" smtClean="0">
                              <a:latin typeface="Cambria Math" panose="02040503050406030204" pitchFamily="18" charset="0"/>
                            </a:rPr>
                            <m:t>=1</m:t>
                          </m:r>
                        </m:sub>
                        <m:sup>
                          <m:r>
                            <a:rPr lang="en-US" b="0" i="1" smtClean="0">
                              <a:latin typeface="Cambria Math" panose="02040503050406030204" pitchFamily="18" charset="0"/>
                            </a:rPr>
                            <m:t>𝑀</m:t>
                          </m:r>
                        </m:sup>
                        <m:e>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𝑦</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𝑥</m:t>
                              </m:r>
                            </m:e>
                          </m:nary>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 </m:t>
                          </m:r>
                          <m:r>
                            <a:rPr lang="en-US" b="0" i="1" smtClean="0">
                              <a:latin typeface="Cambria Math" panose="02040503050406030204" pitchFamily="18" charset="0"/>
                            </a:rPr>
                            <m:t>𝑦</m:t>
                          </m:r>
                          <m:r>
                            <a:rPr lang="en-US" b="0" i="1" smtClean="0">
                              <a:latin typeface="Cambria Math" panose="02040503050406030204" pitchFamily="18" charset="0"/>
                            </a:rPr>
                            <m:t>)</m:t>
                          </m:r>
                        </m:e>
                      </m:nary>
                    </m:oMath>
                  </m:oMathPara>
                </a14:m>
                <a:endParaRPr lang="en-US" dirty="0"/>
              </a:p>
            </p:txBody>
          </p:sp>
        </mc:Choice>
        <mc:Fallback>
          <p:sp>
            <p:nvSpPr>
              <p:cNvPr id="5" name="TextBox 4">
                <a:extLst>
                  <a:ext uri="{FF2B5EF4-FFF2-40B4-BE49-F238E27FC236}">
                    <a16:creationId xmlns:a16="http://schemas.microsoft.com/office/drawing/2014/main" id="{96D92E9D-3C17-4D49-A82C-99BA333C75E3}"/>
                  </a:ext>
                </a:extLst>
              </p:cNvPr>
              <p:cNvSpPr txBox="1">
                <a:spLocks noRot="1" noChangeAspect="1" noMove="1" noResize="1" noEditPoints="1" noAdjustHandles="1" noChangeArrowheads="1" noChangeShapeType="1" noTextEdit="1"/>
              </p:cNvSpPr>
              <p:nvPr/>
            </p:nvSpPr>
            <p:spPr>
              <a:xfrm>
                <a:off x="1857539" y="4607729"/>
                <a:ext cx="5428922" cy="80983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A51F050-1734-4DA1-99B0-C922AF0EEFFB}"/>
                  </a:ext>
                </a:extLst>
              </p:cNvPr>
              <p:cNvSpPr txBox="1"/>
              <p:nvPr/>
            </p:nvSpPr>
            <p:spPr>
              <a:xfrm>
                <a:off x="2968301" y="1617782"/>
                <a:ext cx="2407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oMath>
                  </m:oMathPara>
                </a14:m>
                <a:endParaRPr lang="en-US" dirty="0"/>
              </a:p>
            </p:txBody>
          </p:sp>
        </mc:Choice>
        <mc:Fallback>
          <p:sp>
            <p:nvSpPr>
              <p:cNvPr id="6" name="TextBox 5">
                <a:extLst>
                  <a:ext uri="{FF2B5EF4-FFF2-40B4-BE49-F238E27FC236}">
                    <a16:creationId xmlns:a16="http://schemas.microsoft.com/office/drawing/2014/main" id="{AA51F050-1734-4DA1-99B0-C922AF0EEFFB}"/>
                  </a:ext>
                </a:extLst>
              </p:cNvPr>
              <p:cNvSpPr txBox="1">
                <a:spLocks noRot="1" noChangeAspect="1" noMove="1" noResize="1" noEditPoints="1" noAdjustHandles="1" noChangeArrowheads="1" noChangeShapeType="1" noTextEdit="1"/>
              </p:cNvSpPr>
              <p:nvPr/>
            </p:nvSpPr>
            <p:spPr>
              <a:xfrm>
                <a:off x="2968301" y="1617782"/>
                <a:ext cx="240771" cy="276999"/>
              </a:xfrm>
              <a:prstGeom prst="rect">
                <a:avLst/>
              </a:prstGeom>
              <a:blipFill>
                <a:blip r:embed="rId4"/>
                <a:stretch>
                  <a:fillRect l="-23077" r="-5128"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19FE69D-AD92-4AB7-92C3-DB8F81362B2B}"/>
                  </a:ext>
                </a:extLst>
              </p:cNvPr>
              <p:cNvSpPr txBox="1"/>
              <p:nvPr/>
            </p:nvSpPr>
            <p:spPr>
              <a:xfrm>
                <a:off x="2968301" y="3152001"/>
                <a:ext cx="2460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oMath>
                  </m:oMathPara>
                </a14:m>
                <a:endParaRPr lang="en-US" dirty="0"/>
              </a:p>
            </p:txBody>
          </p:sp>
        </mc:Choice>
        <mc:Fallback>
          <p:sp>
            <p:nvSpPr>
              <p:cNvPr id="7" name="TextBox 6">
                <a:extLst>
                  <a:ext uri="{FF2B5EF4-FFF2-40B4-BE49-F238E27FC236}">
                    <a16:creationId xmlns:a16="http://schemas.microsoft.com/office/drawing/2014/main" id="{219FE69D-AD92-4AB7-92C3-DB8F81362B2B}"/>
                  </a:ext>
                </a:extLst>
              </p:cNvPr>
              <p:cNvSpPr txBox="1">
                <a:spLocks noRot="1" noChangeAspect="1" noMove="1" noResize="1" noEditPoints="1" noAdjustHandles="1" noChangeArrowheads="1" noChangeShapeType="1" noTextEdit="1"/>
              </p:cNvSpPr>
              <p:nvPr/>
            </p:nvSpPr>
            <p:spPr>
              <a:xfrm>
                <a:off x="2968301" y="3152001"/>
                <a:ext cx="246093" cy="276999"/>
              </a:xfrm>
              <a:prstGeom prst="rect">
                <a:avLst/>
              </a:prstGeom>
              <a:blipFill>
                <a:blip r:embed="rId5"/>
                <a:stretch>
                  <a:fillRect l="-22500" r="-5000"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60E0ADC-0FF3-4238-B21A-A5A976610A0D}"/>
                  </a:ext>
                </a:extLst>
              </p:cNvPr>
              <p:cNvSpPr txBox="1"/>
              <p:nvPr/>
            </p:nvSpPr>
            <p:spPr>
              <a:xfrm>
                <a:off x="3862739" y="4029463"/>
                <a:ext cx="3323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𝑥</m:t>
                      </m:r>
                    </m:oMath>
                  </m:oMathPara>
                </a14:m>
                <a:endParaRPr lang="en-US" dirty="0"/>
              </a:p>
            </p:txBody>
          </p:sp>
        </mc:Choice>
        <mc:Fallback>
          <p:sp>
            <p:nvSpPr>
              <p:cNvPr id="8" name="TextBox 7">
                <a:extLst>
                  <a:ext uri="{FF2B5EF4-FFF2-40B4-BE49-F238E27FC236}">
                    <a16:creationId xmlns:a16="http://schemas.microsoft.com/office/drawing/2014/main" id="{D60E0ADC-0FF3-4238-B21A-A5A976610A0D}"/>
                  </a:ext>
                </a:extLst>
              </p:cNvPr>
              <p:cNvSpPr txBox="1">
                <a:spLocks noRot="1" noChangeAspect="1" noMove="1" noResize="1" noEditPoints="1" noAdjustHandles="1" noChangeArrowheads="1" noChangeShapeType="1" noTextEdit="1"/>
              </p:cNvSpPr>
              <p:nvPr/>
            </p:nvSpPr>
            <p:spPr>
              <a:xfrm>
                <a:off x="3862739" y="4029463"/>
                <a:ext cx="332399" cy="276999"/>
              </a:xfrm>
              <a:prstGeom prst="rect">
                <a:avLst/>
              </a:prstGeom>
              <a:blipFill>
                <a:blip r:embed="rId6"/>
                <a:stretch>
                  <a:fillRect l="-16667" r="-7407"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C828D33-F9CE-46DD-BA7B-62866E69361F}"/>
                  </a:ext>
                </a:extLst>
              </p:cNvPr>
              <p:cNvSpPr txBox="1"/>
              <p:nvPr/>
            </p:nvSpPr>
            <p:spPr>
              <a:xfrm>
                <a:off x="5526870" y="4167963"/>
                <a:ext cx="3390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𝑦</m:t>
                      </m:r>
                    </m:oMath>
                  </m:oMathPara>
                </a14:m>
                <a:endParaRPr lang="en-US" i="1" dirty="0"/>
              </a:p>
            </p:txBody>
          </p:sp>
        </mc:Choice>
        <mc:Fallback>
          <p:sp>
            <p:nvSpPr>
              <p:cNvPr id="9" name="TextBox 8">
                <a:extLst>
                  <a:ext uri="{FF2B5EF4-FFF2-40B4-BE49-F238E27FC236}">
                    <a16:creationId xmlns:a16="http://schemas.microsoft.com/office/drawing/2014/main" id="{DC828D33-F9CE-46DD-BA7B-62866E69361F}"/>
                  </a:ext>
                </a:extLst>
              </p:cNvPr>
              <p:cNvSpPr txBox="1">
                <a:spLocks noRot="1" noChangeAspect="1" noMove="1" noResize="1" noEditPoints="1" noAdjustHandles="1" noChangeArrowheads="1" noChangeShapeType="1" noTextEdit="1"/>
              </p:cNvSpPr>
              <p:nvPr/>
            </p:nvSpPr>
            <p:spPr>
              <a:xfrm>
                <a:off x="5526870" y="4167963"/>
                <a:ext cx="339004" cy="276999"/>
              </a:xfrm>
              <a:prstGeom prst="rect">
                <a:avLst/>
              </a:prstGeom>
              <a:blipFill>
                <a:blip r:embed="rId7"/>
                <a:stretch>
                  <a:fillRect l="-14545" r="-16364" b="-2888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8026AD5-8C78-44F0-967E-74995FC30427}"/>
                  </a:ext>
                </a:extLst>
              </p:cNvPr>
              <p:cNvSpPr txBox="1"/>
              <p:nvPr/>
            </p:nvSpPr>
            <p:spPr>
              <a:xfrm>
                <a:off x="6119152" y="3290500"/>
                <a:ext cx="10364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𝑅</m:t>
                      </m:r>
                      <m:d>
                        <m:dPr>
                          <m:ctrlPr>
                            <a:rPr lang="en-US" i="1">
                              <a:latin typeface="Cambria Math" panose="02040503050406030204" pitchFamily="18" charset="0"/>
                            </a:rPr>
                          </m:ctrlPr>
                        </m:dPr>
                        <m:e>
                          <m:r>
                            <m:rPr>
                              <m:sty m:val="p"/>
                            </m:rPr>
                            <a:rPr lang="en-US">
                              <a:latin typeface="Cambria Math" panose="02040503050406030204" pitchFamily="18" charset="0"/>
                            </a:rPr>
                            <m:t>Δ</m:t>
                          </m:r>
                          <m:r>
                            <a:rPr lang="en-US" i="1">
                              <a:latin typeface="Cambria Math" panose="02040503050406030204" pitchFamily="18" charset="0"/>
                            </a:rPr>
                            <m:t>𝑥</m:t>
                          </m:r>
                          <m:r>
                            <a:rPr lang="en-US" i="1">
                              <a:latin typeface="Cambria Math" panose="02040503050406030204" pitchFamily="18" charset="0"/>
                            </a:rPr>
                            <m:t>,</m:t>
                          </m:r>
                          <m:r>
                            <m:rPr>
                              <m:sty m:val="p"/>
                            </m:rPr>
                            <a:rPr lang="en-US">
                              <a:latin typeface="Cambria Math" panose="02040503050406030204" pitchFamily="18" charset="0"/>
                            </a:rPr>
                            <m:t>Δ</m:t>
                          </m:r>
                          <m:r>
                            <a:rPr lang="en-US" i="1">
                              <a:latin typeface="Cambria Math" panose="02040503050406030204" pitchFamily="18" charset="0"/>
                            </a:rPr>
                            <m:t>𝑦</m:t>
                          </m:r>
                        </m:e>
                      </m:d>
                    </m:oMath>
                  </m:oMathPara>
                </a14:m>
                <a:endParaRPr lang="en-US" dirty="0"/>
              </a:p>
            </p:txBody>
          </p:sp>
        </mc:Choice>
        <mc:Fallback>
          <p:sp>
            <p:nvSpPr>
              <p:cNvPr id="10" name="TextBox 9">
                <a:extLst>
                  <a:ext uri="{FF2B5EF4-FFF2-40B4-BE49-F238E27FC236}">
                    <a16:creationId xmlns:a16="http://schemas.microsoft.com/office/drawing/2014/main" id="{28026AD5-8C78-44F0-967E-74995FC30427}"/>
                  </a:ext>
                </a:extLst>
              </p:cNvPr>
              <p:cNvSpPr txBox="1">
                <a:spLocks noRot="1" noChangeAspect="1" noMove="1" noResize="1" noEditPoints="1" noAdjustHandles="1" noChangeArrowheads="1" noChangeShapeType="1" noTextEdit="1"/>
              </p:cNvSpPr>
              <p:nvPr/>
            </p:nvSpPr>
            <p:spPr>
              <a:xfrm>
                <a:off x="6119152" y="3290500"/>
                <a:ext cx="1036438" cy="276999"/>
              </a:xfrm>
              <a:prstGeom prst="rect">
                <a:avLst/>
              </a:prstGeom>
              <a:blipFill>
                <a:blip r:embed="rId8"/>
                <a:stretch>
                  <a:fillRect l="-4706" b="-28889"/>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024CFDDB-FB8A-41AE-AF1E-01F93D940F85}"/>
              </a:ext>
            </a:extLst>
          </p:cNvPr>
          <p:cNvCxnSpPr>
            <a:cxnSpLocks/>
          </p:cNvCxnSpPr>
          <p:nvPr/>
        </p:nvCxnSpPr>
        <p:spPr>
          <a:xfrm flipV="1">
            <a:off x="5367371" y="1316515"/>
            <a:ext cx="479110" cy="335641"/>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5D0B0D1-87A2-4AEA-9507-BA509E0C8346}"/>
              </a:ext>
            </a:extLst>
          </p:cNvPr>
          <p:cNvSpPr txBox="1"/>
          <p:nvPr/>
        </p:nvSpPr>
        <p:spPr>
          <a:xfrm>
            <a:off x="5846481" y="1027432"/>
            <a:ext cx="2618217" cy="338554"/>
          </a:xfrm>
          <a:prstGeom prst="rect">
            <a:avLst/>
          </a:prstGeom>
          <a:noFill/>
        </p:spPr>
        <p:txBody>
          <a:bodyPr wrap="none" rtlCol="0">
            <a:spAutoFit/>
          </a:bodyPr>
          <a:lstStyle/>
          <a:p>
            <a:r>
              <a:rPr lang="en-US" sz="1600" dirty="0">
                <a:latin typeface="Arial Rounded MT Bold" panose="020F0704030504030204" pitchFamily="34" charset="0"/>
              </a:rPr>
              <a:t>Most likely displacement</a:t>
            </a:r>
          </a:p>
        </p:txBody>
      </p:sp>
      <mc:AlternateContent xmlns:mc="http://schemas.openxmlformats.org/markup-compatibility/2006">
        <mc:Choice xmlns:a14="http://schemas.microsoft.com/office/drawing/2010/main" Requires="a14">
          <p:sp>
            <p:nvSpPr>
              <p:cNvPr id="16" name="Content Placeholder 1">
                <a:extLst>
                  <a:ext uri="{FF2B5EF4-FFF2-40B4-BE49-F238E27FC236}">
                    <a16:creationId xmlns:a16="http://schemas.microsoft.com/office/drawing/2014/main" id="{EA007542-EB3D-48AB-AC90-05F61D857224}"/>
                  </a:ext>
                </a:extLst>
              </p:cNvPr>
              <p:cNvSpPr txBox="1">
                <a:spLocks/>
              </p:cNvSpPr>
              <p:nvPr/>
            </p:nvSpPr>
            <p:spPr>
              <a:xfrm>
                <a:off x="358416" y="5703090"/>
                <a:ext cx="8427167" cy="104000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200" dirty="0"/>
                  <a:t>The correlation function </a:t>
                </a:r>
                <a14:m>
                  <m:oMath xmlns:m="http://schemas.openxmlformats.org/officeDocument/2006/math">
                    <m:r>
                      <a:rPr lang="en-US" sz="2200" b="0" i="1" smtClean="0">
                        <a:latin typeface="Cambria Math" panose="02040503050406030204" pitchFamily="18" charset="0"/>
                      </a:rPr>
                      <m:t>𝑅</m:t>
                    </m:r>
                  </m:oMath>
                </a14:m>
                <a:r>
                  <a:rPr lang="en-US" sz="2200" dirty="0"/>
                  <a:t> takes one image, shifts it, multiplies it pixel-by-pixel it with another, and adds up the result over all pixels. If the shifted images overlap, </a:t>
                </a:r>
                <a14:m>
                  <m:oMath xmlns:m="http://schemas.openxmlformats.org/officeDocument/2006/math">
                    <m:r>
                      <a:rPr lang="en-US" sz="2200" b="0" i="1" smtClean="0">
                        <a:latin typeface="Cambria Math" panose="02040503050406030204" pitchFamily="18" charset="0"/>
                      </a:rPr>
                      <m:t>𝑅</m:t>
                    </m:r>
                  </m:oMath>
                </a14:m>
                <a:r>
                  <a:rPr lang="en-US" sz="2200" dirty="0"/>
                  <a:t> is large. By trying multiple shifts, we can find the mostly likely displacement between images.</a:t>
                </a:r>
              </a:p>
            </p:txBody>
          </p:sp>
        </mc:Choice>
        <mc:Fallback>
          <p:sp>
            <p:nvSpPr>
              <p:cNvPr id="16" name="Content Placeholder 1">
                <a:extLst>
                  <a:ext uri="{FF2B5EF4-FFF2-40B4-BE49-F238E27FC236}">
                    <a16:creationId xmlns:a16="http://schemas.microsoft.com/office/drawing/2014/main" id="{EA007542-EB3D-48AB-AC90-05F61D857224}"/>
                  </a:ext>
                </a:extLst>
              </p:cNvPr>
              <p:cNvSpPr txBox="1">
                <a:spLocks noRot="1" noChangeAspect="1" noMove="1" noResize="1" noEditPoints="1" noAdjustHandles="1" noChangeArrowheads="1" noChangeShapeType="1" noTextEdit="1"/>
              </p:cNvSpPr>
              <p:nvPr/>
            </p:nvSpPr>
            <p:spPr>
              <a:xfrm>
                <a:off x="358416" y="5703090"/>
                <a:ext cx="8427167" cy="1040009"/>
              </a:xfrm>
              <a:prstGeom prst="rect">
                <a:avLst/>
              </a:prstGeom>
              <a:blipFill>
                <a:blip r:embed="rId9"/>
                <a:stretch>
                  <a:fillRect l="-724" t="-8824" b="-8235"/>
                </a:stretch>
              </a:blipFill>
            </p:spPr>
            <p:txBody>
              <a:bodyPr/>
              <a:lstStyle/>
              <a:p>
                <a:r>
                  <a:rPr lang="en-US">
                    <a:noFill/>
                  </a:rPr>
                  <a:t> </a:t>
                </a:r>
              </a:p>
            </p:txBody>
          </p:sp>
        </mc:Fallback>
      </mc:AlternateContent>
    </p:spTree>
    <p:extLst>
      <p:ext uri="{BB962C8B-B14F-4D97-AF65-F5344CB8AC3E}">
        <p14:creationId xmlns:p14="http://schemas.microsoft.com/office/powerpoint/2010/main" val="1554271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AE7-1CB5-4A56-BC09-6223DBA2787A}"/>
              </a:ext>
            </a:extLst>
          </p:cNvPr>
          <p:cNvSpPr>
            <a:spLocks noGrp="1"/>
          </p:cNvSpPr>
          <p:nvPr>
            <p:ph type="title"/>
          </p:nvPr>
        </p:nvSpPr>
        <p:spPr/>
        <p:txBody>
          <a:bodyPr/>
          <a:lstStyle/>
          <a:p>
            <a:r>
              <a:rPr lang="en-US" dirty="0"/>
              <a:t>Applications of DIC</a:t>
            </a:r>
          </a:p>
        </p:txBody>
      </p:sp>
      <p:pic>
        <p:nvPicPr>
          <p:cNvPr id="4" name="Picture 3">
            <a:extLst>
              <a:ext uri="{FF2B5EF4-FFF2-40B4-BE49-F238E27FC236}">
                <a16:creationId xmlns:a16="http://schemas.microsoft.com/office/drawing/2014/main" id="{B9B6B3EF-E77B-4E90-BE70-D73843A9943D}"/>
              </a:ext>
            </a:extLst>
          </p:cNvPr>
          <p:cNvPicPr>
            <a:picLocks noChangeAspect="1"/>
          </p:cNvPicPr>
          <p:nvPr/>
        </p:nvPicPr>
        <p:blipFill rotWithShape="1">
          <a:blip r:embed="rId2"/>
          <a:srcRect b="49327"/>
          <a:stretch/>
        </p:blipFill>
        <p:spPr>
          <a:xfrm>
            <a:off x="5315937" y="1235030"/>
            <a:ext cx="2724530" cy="1972630"/>
          </a:xfrm>
          <a:prstGeom prst="rect">
            <a:avLst/>
          </a:prstGeom>
        </p:spPr>
      </p:pic>
      <p:sp>
        <p:nvSpPr>
          <p:cNvPr id="5" name="Content Placeholder 1">
            <a:extLst>
              <a:ext uri="{FF2B5EF4-FFF2-40B4-BE49-F238E27FC236}">
                <a16:creationId xmlns:a16="http://schemas.microsoft.com/office/drawing/2014/main" id="{1B17EC31-F33E-4DB3-A64A-C60B207009FA}"/>
              </a:ext>
            </a:extLst>
          </p:cNvPr>
          <p:cNvSpPr txBox="1">
            <a:spLocks/>
          </p:cNvSpPr>
          <p:nvPr/>
        </p:nvSpPr>
        <p:spPr>
          <a:xfrm>
            <a:off x="6030722" y="889672"/>
            <a:ext cx="2025188"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t>Seismology</a:t>
            </a:r>
          </a:p>
        </p:txBody>
      </p:sp>
      <p:sp>
        <p:nvSpPr>
          <p:cNvPr id="6" name="Content Placeholder 1">
            <a:extLst>
              <a:ext uri="{FF2B5EF4-FFF2-40B4-BE49-F238E27FC236}">
                <a16:creationId xmlns:a16="http://schemas.microsoft.com/office/drawing/2014/main" id="{03151472-D06B-4BD3-8684-99CEF4B02B2D}"/>
              </a:ext>
            </a:extLst>
          </p:cNvPr>
          <p:cNvSpPr txBox="1">
            <a:spLocks/>
          </p:cNvSpPr>
          <p:nvPr/>
        </p:nvSpPr>
        <p:spPr>
          <a:xfrm>
            <a:off x="5681051" y="3223074"/>
            <a:ext cx="2374859"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a:t>East-west displacement of ground after earthquake</a:t>
            </a:r>
          </a:p>
        </p:txBody>
      </p:sp>
      <p:pic>
        <p:nvPicPr>
          <p:cNvPr id="8" name="Picture 7">
            <a:extLst>
              <a:ext uri="{FF2B5EF4-FFF2-40B4-BE49-F238E27FC236}">
                <a16:creationId xmlns:a16="http://schemas.microsoft.com/office/drawing/2014/main" id="{848DD546-4283-4E52-B77F-5030FA07AD61}"/>
              </a:ext>
            </a:extLst>
          </p:cNvPr>
          <p:cNvPicPr>
            <a:picLocks noChangeAspect="1"/>
          </p:cNvPicPr>
          <p:nvPr/>
        </p:nvPicPr>
        <p:blipFill>
          <a:blip r:embed="rId3"/>
          <a:stretch>
            <a:fillRect/>
          </a:stretch>
        </p:blipFill>
        <p:spPr>
          <a:xfrm>
            <a:off x="906114" y="1311179"/>
            <a:ext cx="3110746" cy="1896480"/>
          </a:xfrm>
          <a:prstGeom prst="rect">
            <a:avLst/>
          </a:prstGeom>
        </p:spPr>
      </p:pic>
      <p:sp>
        <p:nvSpPr>
          <p:cNvPr id="9" name="Content Placeholder 1">
            <a:extLst>
              <a:ext uri="{FF2B5EF4-FFF2-40B4-BE49-F238E27FC236}">
                <a16:creationId xmlns:a16="http://schemas.microsoft.com/office/drawing/2014/main" id="{49478435-6B59-4F67-8A58-6D5748EDEB51}"/>
              </a:ext>
            </a:extLst>
          </p:cNvPr>
          <p:cNvSpPr txBox="1">
            <a:spLocks/>
          </p:cNvSpPr>
          <p:nvPr/>
        </p:nvSpPr>
        <p:spPr>
          <a:xfrm>
            <a:off x="1361146" y="889672"/>
            <a:ext cx="2025188"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t>Biomechanics</a:t>
            </a:r>
          </a:p>
        </p:txBody>
      </p:sp>
      <p:sp>
        <p:nvSpPr>
          <p:cNvPr id="10" name="Content Placeholder 1">
            <a:extLst>
              <a:ext uri="{FF2B5EF4-FFF2-40B4-BE49-F238E27FC236}">
                <a16:creationId xmlns:a16="http://schemas.microsoft.com/office/drawing/2014/main" id="{FA6509DF-7AB9-49C2-823A-3EAF8A6DC016}"/>
              </a:ext>
            </a:extLst>
          </p:cNvPr>
          <p:cNvSpPr txBox="1">
            <a:spLocks/>
          </p:cNvSpPr>
          <p:nvPr/>
        </p:nvSpPr>
        <p:spPr>
          <a:xfrm>
            <a:off x="990032" y="3268484"/>
            <a:ext cx="2724530"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a:t>Strain field in a model mandible during simulated chewing.</a:t>
            </a:r>
          </a:p>
        </p:txBody>
      </p:sp>
      <p:pic>
        <p:nvPicPr>
          <p:cNvPr id="11" name="Picture 10">
            <a:extLst>
              <a:ext uri="{FF2B5EF4-FFF2-40B4-BE49-F238E27FC236}">
                <a16:creationId xmlns:a16="http://schemas.microsoft.com/office/drawing/2014/main" id="{572316FA-88A9-493C-85BC-44745959035D}"/>
              </a:ext>
            </a:extLst>
          </p:cNvPr>
          <p:cNvPicPr>
            <a:picLocks noChangeAspect="1"/>
          </p:cNvPicPr>
          <p:nvPr/>
        </p:nvPicPr>
        <p:blipFill rotWithShape="1">
          <a:blip r:embed="rId4"/>
          <a:srcRect b="5868"/>
          <a:stretch/>
        </p:blipFill>
        <p:spPr>
          <a:xfrm>
            <a:off x="990032" y="4224587"/>
            <a:ext cx="3026828" cy="2006033"/>
          </a:xfrm>
          <a:prstGeom prst="rect">
            <a:avLst/>
          </a:prstGeom>
        </p:spPr>
      </p:pic>
      <p:sp>
        <p:nvSpPr>
          <p:cNvPr id="12" name="Content Placeholder 1">
            <a:extLst>
              <a:ext uri="{FF2B5EF4-FFF2-40B4-BE49-F238E27FC236}">
                <a16:creationId xmlns:a16="http://schemas.microsoft.com/office/drawing/2014/main" id="{9E7E2E8D-4766-4419-9219-C4B978A8CD2C}"/>
              </a:ext>
            </a:extLst>
          </p:cNvPr>
          <p:cNvSpPr txBox="1">
            <a:spLocks/>
          </p:cNvSpPr>
          <p:nvPr/>
        </p:nvSpPr>
        <p:spPr>
          <a:xfrm>
            <a:off x="1345380" y="3868004"/>
            <a:ext cx="2025188"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t>Civil Engineering</a:t>
            </a:r>
          </a:p>
        </p:txBody>
      </p:sp>
      <p:sp>
        <p:nvSpPr>
          <p:cNvPr id="13" name="Content Placeholder 1">
            <a:extLst>
              <a:ext uri="{FF2B5EF4-FFF2-40B4-BE49-F238E27FC236}">
                <a16:creationId xmlns:a16="http://schemas.microsoft.com/office/drawing/2014/main" id="{61A0CE62-9708-4E81-BF08-0646C0FC8F5D}"/>
              </a:ext>
            </a:extLst>
          </p:cNvPr>
          <p:cNvSpPr txBox="1">
            <a:spLocks/>
          </p:cNvSpPr>
          <p:nvPr/>
        </p:nvSpPr>
        <p:spPr>
          <a:xfrm>
            <a:off x="990032" y="6176132"/>
            <a:ext cx="2724530"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a:t>Deformation of rock sample under 3-point load</a:t>
            </a:r>
          </a:p>
        </p:txBody>
      </p:sp>
      <p:pic>
        <p:nvPicPr>
          <p:cNvPr id="14" name="Picture 13">
            <a:extLst>
              <a:ext uri="{FF2B5EF4-FFF2-40B4-BE49-F238E27FC236}">
                <a16:creationId xmlns:a16="http://schemas.microsoft.com/office/drawing/2014/main" id="{3BE2F99A-0EDC-477F-833C-32A857139074}"/>
              </a:ext>
            </a:extLst>
          </p:cNvPr>
          <p:cNvPicPr>
            <a:picLocks noChangeAspect="1"/>
          </p:cNvPicPr>
          <p:nvPr/>
        </p:nvPicPr>
        <p:blipFill>
          <a:blip r:embed="rId5"/>
          <a:stretch>
            <a:fillRect/>
          </a:stretch>
        </p:blipFill>
        <p:spPr>
          <a:xfrm>
            <a:off x="5855887" y="4122987"/>
            <a:ext cx="2144656" cy="2130908"/>
          </a:xfrm>
          <a:prstGeom prst="rect">
            <a:avLst/>
          </a:prstGeom>
        </p:spPr>
      </p:pic>
      <p:sp>
        <p:nvSpPr>
          <p:cNvPr id="15" name="Content Placeholder 1">
            <a:extLst>
              <a:ext uri="{FF2B5EF4-FFF2-40B4-BE49-F238E27FC236}">
                <a16:creationId xmlns:a16="http://schemas.microsoft.com/office/drawing/2014/main" id="{43C451C3-34DE-4D20-80EB-23269D215444}"/>
              </a:ext>
            </a:extLst>
          </p:cNvPr>
          <p:cNvSpPr txBox="1">
            <a:spLocks/>
          </p:cNvSpPr>
          <p:nvPr/>
        </p:nvSpPr>
        <p:spPr>
          <a:xfrm>
            <a:off x="6158185" y="3766404"/>
            <a:ext cx="2025188"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t>Cell Biology</a:t>
            </a:r>
          </a:p>
        </p:txBody>
      </p:sp>
      <p:sp>
        <p:nvSpPr>
          <p:cNvPr id="16" name="Content Placeholder 1">
            <a:extLst>
              <a:ext uri="{FF2B5EF4-FFF2-40B4-BE49-F238E27FC236}">
                <a16:creationId xmlns:a16="http://schemas.microsoft.com/office/drawing/2014/main" id="{E05D1541-B3F1-4143-A935-3105F0A1EFD9}"/>
              </a:ext>
            </a:extLst>
          </p:cNvPr>
          <p:cNvSpPr txBox="1">
            <a:spLocks/>
          </p:cNvSpPr>
          <p:nvPr/>
        </p:nvSpPr>
        <p:spPr>
          <a:xfrm>
            <a:off x="5269710" y="6236115"/>
            <a:ext cx="3454400" cy="854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a:t>Measurement of forces acting on a cell as it adheres to soft substrate</a:t>
            </a:r>
          </a:p>
        </p:txBody>
      </p:sp>
    </p:spTree>
    <p:extLst>
      <p:ext uri="{BB962C8B-B14F-4D97-AF65-F5344CB8AC3E}">
        <p14:creationId xmlns:p14="http://schemas.microsoft.com/office/powerpoint/2010/main" val="1850670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EE1062-2242-4AA4-A1B1-9BCD682F49FA}"/>
              </a:ext>
            </a:extLst>
          </p:cNvPr>
          <p:cNvSpPr>
            <a:spLocks noGrp="1"/>
          </p:cNvSpPr>
          <p:nvPr>
            <p:ph idx="1"/>
          </p:nvPr>
        </p:nvSpPr>
        <p:spPr>
          <a:xfrm>
            <a:off x="348343" y="1371600"/>
            <a:ext cx="8075990" cy="5026780"/>
          </a:xfrm>
        </p:spPr>
        <p:txBody>
          <a:bodyPr/>
          <a:lstStyle/>
          <a:p>
            <a:r>
              <a:rPr lang="en-US" dirty="0"/>
              <a:t>Open source:</a:t>
            </a:r>
          </a:p>
          <a:p>
            <a:pPr lvl="1"/>
            <a:r>
              <a:rPr lang="en-US" dirty="0" err="1"/>
              <a:t>OpenPIV</a:t>
            </a:r>
            <a:r>
              <a:rPr lang="en-US" dirty="0"/>
              <a:t> (Python-based)</a:t>
            </a:r>
          </a:p>
          <a:p>
            <a:pPr lvl="1"/>
            <a:r>
              <a:rPr lang="en-US" dirty="0" err="1"/>
              <a:t>PIVlab</a:t>
            </a:r>
            <a:r>
              <a:rPr lang="en-US" dirty="0"/>
              <a:t> (</a:t>
            </a:r>
            <a:r>
              <a:rPr lang="en-US" dirty="0" err="1"/>
              <a:t>Matlab</a:t>
            </a:r>
            <a:r>
              <a:rPr lang="en-US" dirty="0"/>
              <a:t>-based)</a:t>
            </a:r>
          </a:p>
          <a:p>
            <a:pPr lvl="1"/>
            <a:r>
              <a:rPr lang="en-US" dirty="0"/>
              <a:t>JPIV (Java)</a:t>
            </a:r>
          </a:p>
          <a:p>
            <a:pPr lvl="1"/>
            <a:r>
              <a:rPr lang="en-US" dirty="0"/>
              <a:t>ImageJ PIV plugin</a:t>
            </a:r>
          </a:p>
          <a:p>
            <a:pPr marL="457200" lvl="1" indent="0">
              <a:buNone/>
            </a:pPr>
            <a:endParaRPr lang="en-US" dirty="0"/>
          </a:p>
          <a:p>
            <a:r>
              <a:rPr lang="en-US" dirty="0"/>
              <a:t>Commercial:</a:t>
            </a:r>
          </a:p>
          <a:p>
            <a:pPr lvl="1"/>
            <a:r>
              <a:rPr lang="en-US" dirty="0" err="1"/>
              <a:t>DaVis</a:t>
            </a:r>
            <a:endParaRPr lang="en-US" dirty="0"/>
          </a:p>
          <a:p>
            <a:pPr lvl="1"/>
            <a:r>
              <a:rPr lang="en-US" dirty="0"/>
              <a:t>TSI PIV</a:t>
            </a:r>
          </a:p>
          <a:p>
            <a:pPr lvl="1"/>
            <a:endParaRPr lang="en-US" dirty="0"/>
          </a:p>
        </p:txBody>
      </p:sp>
      <p:sp>
        <p:nvSpPr>
          <p:cNvPr id="3" name="Title 2">
            <a:extLst>
              <a:ext uri="{FF2B5EF4-FFF2-40B4-BE49-F238E27FC236}">
                <a16:creationId xmlns:a16="http://schemas.microsoft.com/office/drawing/2014/main" id="{20886AE7-1CB5-4A56-BC09-6223DBA2787A}"/>
              </a:ext>
            </a:extLst>
          </p:cNvPr>
          <p:cNvSpPr>
            <a:spLocks noGrp="1"/>
          </p:cNvSpPr>
          <p:nvPr>
            <p:ph type="title"/>
          </p:nvPr>
        </p:nvSpPr>
        <p:spPr/>
        <p:txBody>
          <a:bodyPr/>
          <a:lstStyle/>
          <a:p>
            <a:r>
              <a:rPr lang="en-US" dirty="0"/>
              <a:t>PIV Packages</a:t>
            </a:r>
          </a:p>
        </p:txBody>
      </p:sp>
      <p:pic>
        <p:nvPicPr>
          <p:cNvPr id="11266" name="Picture 2" descr="Provision PIV Screenshot">
            <a:extLst>
              <a:ext uri="{FF2B5EF4-FFF2-40B4-BE49-F238E27FC236}">
                <a16:creationId xmlns:a16="http://schemas.microsoft.com/office/drawing/2014/main" id="{6859D02D-736E-4833-B33E-668FADEBF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1524000"/>
            <a:ext cx="3652157"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29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86AE7-1CB5-4A56-BC09-6223DBA2787A}"/>
              </a:ext>
            </a:extLst>
          </p:cNvPr>
          <p:cNvSpPr>
            <a:spLocks noGrp="1"/>
          </p:cNvSpPr>
          <p:nvPr>
            <p:ph type="title"/>
          </p:nvPr>
        </p:nvSpPr>
        <p:spPr/>
        <p:txBody>
          <a:bodyPr/>
          <a:lstStyle/>
          <a:p>
            <a:r>
              <a:rPr lang="en-US" dirty="0"/>
              <a:t>Data Analysis and Results</a:t>
            </a:r>
          </a:p>
        </p:txBody>
      </p:sp>
      <p:pic>
        <p:nvPicPr>
          <p:cNvPr id="12" name="Picture 11">
            <a:extLst>
              <a:ext uri="{FF2B5EF4-FFF2-40B4-BE49-F238E27FC236}">
                <a16:creationId xmlns:a16="http://schemas.microsoft.com/office/drawing/2014/main" id="{F11D6096-566C-44C2-9905-24550FF34CBC}"/>
              </a:ext>
            </a:extLst>
          </p:cNvPr>
          <p:cNvPicPr>
            <a:picLocks noChangeAspect="1"/>
          </p:cNvPicPr>
          <p:nvPr/>
        </p:nvPicPr>
        <p:blipFill rotWithShape="1">
          <a:blip r:embed="rId2"/>
          <a:srcRect t="-5868" r="41854" b="5868"/>
          <a:stretch/>
        </p:blipFill>
        <p:spPr>
          <a:xfrm>
            <a:off x="669700" y="936486"/>
            <a:ext cx="3740831" cy="4364083"/>
          </a:xfrm>
          <a:prstGeom prst="rect">
            <a:avLst/>
          </a:prstGeom>
        </p:spPr>
      </p:pic>
      <p:pic>
        <p:nvPicPr>
          <p:cNvPr id="14" name="Picture 3">
            <a:extLst>
              <a:ext uri="{FF2B5EF4-FFF2-40B4-BE49-F238E27FC236}">
                <a16:creationId xmlns:a16="http://schemas.microsoft.com/office/drawing/2014/main" id="{24CEF93F-0A1F-47FE-800D-11E440E9B3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63" t="12863" r="16875" b="2712"/>
          <a:stretch/>
        </p:blipFill>
        <p:spPr bwMode="auto">
          <a:xfrm rot="5400000">
            <a:off x="4178033" y="1431783"/>
            <a:ext cx="4699531" cy="32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ontent Placeholder 1">
            <a:extLst>
              <a:ext uri="{FF2B5EF4-FFF2-40B4-BE49-F238E27FC236}">
                <a16:creationId xmlns:a16="http://schemas.microsoft.com/office/drawing/2014/main" id="{8ACA1A3B-2266-473D-BC72-82EE39E02053}"/>
              </a:ext>
            </a:extLst>
          </p:cNvPr>
          <p:cNvSpPr txBox="1">
            <a:spLocks/>
          </p:cNvSpPr>
          <p:nvPr/>
        </p:nvSpPr>
        <p:spPr>
          <a:xfrm>
            <a:off x="622903" y="5496722"/>
            <a:ext cx="8075990" cy="1193243"/>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a:t>Achieving high quality data requires some care and experimentation with image acquisition, lighting, seeding density, and processing parameters. </a:t>
            </a:r>
          </a:p>
          <a:p>
            <a:pPr marL="0" indent="0">
              <a:buFont typeface="Arial"/>
              <a:buNone/>
            </a:pPr>
            <a:endParaRPr lang="en-US" sz="1000" dirty="0"/>
          </a:p>
          <a:p>
            <a:pPr marL="0" indent="0">
              <a:buFont typeface="Arial"/>
              <a:buNone/>
            </a:pPr>
            <a:r>
              <a:rPr lang="en-US" sz="2400" dirty="0"/>
              <a:t>See </a:t>
            </a:r>
            <a:r>
              <a:rPr lang="en-US" sz="2400" dirty="0" err="1"/>
              <a:t>Jupyter</a:t>
            </a:r>
            <a:r>
              <a:rPr lang="en-US" sz="2400" dirty="0"/>
              <a:t> notebook </a:t>
            </a:r>
            <a:r>
              <a:rPr lang="en-US" sz="2400" dirty="0">
                <a:solidFill>
                  <a:srgbClr val="0000FF"/>
                </a:solidFill>
                <a:hlinkClick r:id="rId4">
                  <a:extLst>
                    <a:ext uri="{A12FA001-AC4F-418D-AE19-62706E023703}">
                      <ahyp:hlinkClr xmlns:ahyp="http://schemas.microsoft.com/office/drawing/2018/hyperlinkcolor" val="tx"/>
                    </a:ext>
                  </a:extLst>
                </a:hlinkClick>
              </a:rPr>
              <a:t>here</a:t>
            </a:r>
            <a:r>
              <a:rPr lang="en-US" sz="2400" dirty="0"/>
              <a:t> for processing workflow.</a:t>
            </a:r>
          </a:p>
        </p:txBody>
      </p:sp>
    </p:spTree>
    <p:extLst>
      <p:ext uri="{BB962C8B-B14F-4D97-AF65-F5344CB8AC3E}">
        <p14:creationId xmlns:p14="http://schemas.microsoft.com/office/powerpoint/2010/main" val="2585561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CDA930E-EE3F-425F-BFE9-41D334A92114}"/>
              </a:ext>
            </a:extLst>
          </p:cNvPr>
          <p:cNvPicPr>
            <a:picLocks noGrp="1" noChangeAspect="1"/>
          </p:cNvPicPr>
          <p:nvPr>
            <p:ph idx="1"/>
          </p:nvPr>
        </p:nvPicPr>
        <p:blipFill>
          <a:blip r:embed="rId2"/>
          <a:stretch>
            <a:fillRect/>
          </a:stretch>
        </p:blipFill>
        <p:spPr>
          <a:xfrm>
            <a:off x="1124858" y="1401539"/>
            <a:ext cx="6377378" cy="4100606"/>
          </a:xfrm>
          <a:prstGeom prst="rect">
            <a:avLst/>
          </a:prstGeom>
        </p:spPr>
      </p:pic>
      <p:sp>
        <p:nvSpPr>
          <p:cNvPr id="3" name="Title 2">
            <a:extLst>
              <a:ext uri="{FF2B5EF4-FFF2-40B4-BE49-F238E27FC236}">
                <a16:creationId xmlns:a16="http://schemas.microsoft.com/office/drawing/2014/main" id="{20886AE7-1CB5-4A56-BC09-6223DBA2787A}"/>
              </a:ext>
            </a:extLst>
          </p:cNvPr>
          <p:cNvSpPr>
            <a:spLocks noGrp="1"/>
          </p:cNvSpPr>
          <p:nvPr>
            <p:ph type="title"/>
          </p:nvPr>
        </p:nvSpPr>
        <p:spPr/>
        <p:txBody>
          <a:bodyPr/>
          <a:lstStyle/>
          <a:p>
            <a:r>
              <a:rPr lang="en-US" dirty="0"/>
              <a:t>Data Analysis and Results</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B383209-ACFA-4F35-A0F8-113CE079D5EC}"/>
                  </a:ext>
                </a:extLst>
              </p:cNvPr>
              <p:cNvSpPr txBox="1"/>
              <p:nvPr/>
            </p:nvSpPr>
            <p:spPr>
              <a:xfrm>
                <a:off x="3564082" y="2092361"/>
                <a:ext cx="2347461" cy="427746"/>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𝑅𝑒</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𝑅𝑒</m:t>
                            </m:r>
                          </m:e>
                          <m:sub>
                            <m:r>
                              <a:rPr lang="en-US" b="0" i="1" smtClean="0">
                                <a:latin typeface="Cambria Math" panose="02040503050406030204" pitchFamily="18" charset="0"/>
                              </a:rPr>
                              <m:t>𝑐</m:t>
                            </m:r>
                          </m:sub>
                        </m:sSub>
                      </m:e>
                    </m:rad>
                  </m:oMath>
                </a14:m>
                <a:r>
                  <a:rPr lang="en-US" dirty="0"/>
                  <a:t> scaling!</a:t>
                </a:r>
              </a:p>
            </p:txBody>
          </p:sp>
        </mc:Choice>
        <mc:Fallback>
          <p:sp>
            <p:nvSpPr>
              <p:cNvPr id="6" name="TextBox 5">
                <a:extLst>
                  <a:ext uri="{FF2B5EF4-FFF2-40B4-BE49-F238E27FC236}">
                    <a16:creationId xmlns:a16="http://schemas.microsoft.com/office/drawing/2014/main" id="{7B383209-ACFA-4F35-A0F8-113CE079D5EC}"/>
                  </a:ext>
                </a:extLst>
              </p:cNvPr>
              <p:cNvSpPr txBox="1">
                <a:spLocks noRot="1" noChangeAspect="1" noMove="1" noResize="1" noEditPoints="1" noAdjustHandles="1" noChangeArrowheads="1" noChangeShapeType="1" noTextEdit="1"/>
              </p:cNvSpPr>
              <p:nvPr/>
            </p:nvSpPr>
            <p:spPr>
              <a:xfrm>
                <a:off x="3564082" y="2092361"/>
                <a:ext cx="2347461" cy="427746"/>
              </a:xfrm>
              <a:prstGeom prst="rect">
                <a:avLst/>
              </a:prstGeom>
              <a:blipFill>
                <a:blip r:embed="rId3"/>
                <a:stretch>
                  <a:fillRect b="-17143"/>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678A47B9-FB51-4D1C-B40E-AED2CA441A57}"/>
              </a:ext>
            </a:extLst>
          </p:cNvPr>
          <p:cNvCxnSpPr>
            <a:cxnSpLocks/>
          </p:cNvCxnSpPr>
          <p:nvPr/>
        </p:nvCxnSpPr>
        <p:spPr>
          <a:xfrm flipH="1" flipV="1">
            <a:off x="5070533" y="2520107"/>
            <a:ext cx="463038" cy="505903"/>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91E0E68-96BD-4FA6-8812-5AE60A263F4B}"/>
                  </a:ext>
                </a:extLst>
              </p:cNvPr>
              <p:cNvSpPr txBox="1"/>
              <p:nvPr/>
            </p:nvSpPr>
            <p:spPr>
              <a:xfrm>
                <a:off x="4157683" y="5331118"/>
                <a:ext cx="1510413" cy="524246"/>
              </a:xfrm>
              <a:prstGeom prst="rect">
                <a:avLst/>
              </a:prstGeom>
              <a:solidFill>
                <a:schemeClr val="bg1"/>
              </a:solidFill>
              <a:ln>
                <a:solidFill>
                  <a:schemeClr val="bg1"/>
                </a:solidFill>
              </a:ln>
            </p:spPr>
            <p:txBody>
              <a:bodyPr wrap="none" lIns="0" tIns="0" rIns="0" bIns="0" rtlCol="0">
                <a:spAutoFit/>
              </a:bodyPr>
              <a:lstStyle/>
              <a:p>
                <a14:m>
                  <m:oMath xmlns:m="http://schemas.openxmlformats.org/officeDocument/2006/math">
                    <m:r>
                      <a:rPr lang="en-US" sz="2400" b="0" i="1" smtClean="0">
                        <a:latin typeface="Cambria Math" panose="02040503050406030204" pitchFamily="18" charset="0"/>
                      </a:rPr>
                      <m:t>𝑅𝑒</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𝑟𝑚𝑠</m:t>
                            </m:r>
                          </m:sub>
                        </m:sSub>
                        <m:r>
                          <a:rPr lang="en-US" sz="2400" b="0" i="1" smtClean="0">
                            <a:latin typeface="Cambria Math" panose="02040503050406030204" pitchFamily="18" charset="0"/>
                          </a:rPr>
                          <m:t>𝐿</m:t>
                        </m:r>
                      </m:num>
                      <m:den>
                        <m:r>
                          <a:rPr lang="en-US" sz="2400" b="0" i="1" smtClean="0">
                            <a:latin typeface="Cambria Math" panose="02040503050406030204" pitchFamily="18" charset="0"/>
                          </a:rPr>
                          <m:t>𝜈</m:t>
                        </m:r>
                      </m:den>
                    </m:f>
                  </m:oMath>
                </a14:m>
                <a:r>
                  <a:rPr lang="en-US" sz="2400" dirty="0"/>
                  <a:t> </a:t>
                </a:r>
              </a:p>
            </p:txBody>
          </p:sp>
        </mc:Choice>
        <mc:Fallback>
          <p:sp>
            <p:nvSpPr>
              <p:cNvPr id="9" name="TextBox 8">
                <a:extLst>
                  <a:ext uri="{FF2B5EF4-FFF2-40B4-BE49-F238E27FC236}">
                    <a16:creationId xmlns:a16="http://schemas.microsoft.com/office/drawing/2014/main" id="{091E0E68-96BD-4FA6-8812-5AE60A263F4B}"/>
                  </a:ext>
                </a:extLst>
              </p:cNvPr>
              <p:cNvSpPr txBox="1">
                <a:spLocks noRot="1" noChangeAspect="1" noMove="1" noResize="1" noEditPoints="1" noAdjustHandles="1" noChangeArrowheads="1" noChangeShapeType="1" noTextEdit="1"/>
              </p:cNvSpPr>
              <p:nvPr/>
            </p:nvSpPr>
            <p:spPr>
              <a:xfrm>
                <a:off x="4157683" y="5331118"/>
                <a:ext cx="1510413" cy="524246"/>
              </a:xfrm>
              <a:prstGeom prst="rect">
                <a:avLst/>
              </a:prstGeom>
              <a:blipFill>
                <a:blip r:embed="rId4"/>
                <a:stretch>
                  <a:fillRect/>
                </a:stretch>
              </a:blipFill>
              <a:ln>
                <a:solidFill>
                  <a:schemeClr val="bg1"/>
                </a:solidFill>
              </a:ln>
            </p:spPr>
            <p:txBody>
              <a:bodyPr/>
              <a:lstStyle/>
              <a:p>
                <a:r>
                  <a:rPr lang="en-US">
                    <a:noFill/>
                  </a:rPr>
                  <a:t> </a:t>
                </a:r>
              </a:p>
            </p:txBody>
          </p:sp>
        </mc:Fallback>
      </mc:AlternateContent>
      <p:sp>
        <p:nvSpPr>
          <p:cNvPr id="10" name="Rectangle 9">
            <a:extLst>
              <a:ext uri="{FF2B5EF4-FFF2-40B4-BE49-F238E27FC236}">
                <a16:creationId xmlns:a16="http://schemas.microsoft.com/office/drawing/2014/main" id="{6176F95A-BE70-4E26-83AF-22336D7E6A38}"/>
              </a:ext>
            </a:extLst>
          </p:cNvPr>
          <p:cNvSpPr/>
          <p:nvPr/>
        </p:nvSpPr>
        <p:spPr>
          <a:xfrm>
            <a:off x="1545511" y="6285380"/>
            <a:ext cx="7836595" cy="369332"/>
          </a:xfrm>
          <a:prstGeom prst="rect">
            <a:avLst/>
          </a:prstGeom>
        </p:spPr>
        <p:txBody>
          <a:bodyPr wrap="square">
            <a:spAutoFit/>
          </a:bodyPr>
          <a:lstStyle/>
          <a:p>
            <a:r>
              <a:rPr lang="en-US" dirty="0"/>
              <a:t>Data from Kelley, D.H. and Ouellette, N.T., 2011. </a:t>
            </a:r>
            <a:r>
              <a:rPr lang="en-US" i="1" dirty="0"/>
              <a:t>AJP</a:t>
            </a:r>
            <a:r>
              <a:rPr lang="en-US" dirty="0"/>
              <a:t>, </a:t>
            </a:r>
            <a:r>
              <a:rPr lang="en-US" i="1" dirty="0"/>
              <a:t>79</a:t>
            </a:r>
            <a:r>
              <a:rPr lang="en-US" dirty="0"/>
              <a:t>(3), pp.267-273.</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7840DD3-203A-40B9-9923-79BCAFC5824C}"/>
                  </a:ext>
                </a:extLst>
              </p:cNvPr>
              <p:cNvSpPr txBox="1"/>
              <p:nvPr/>
            </p:nvSpPr>
            <p:spPr>
              <a:xfrm rot="16200000">
                <a:off x="312224" y="3018883"/>
                <a:ext cx="2081018" cy="385555"/>
              </a:xfrm>
              <a:prstGeom prst="rect">
                <a:avLst/>
              </a:prstGeom>
              <a:solidFill>
                <a:schemeClr val="bg1"/>
              </a:solid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𝑥</m:t>
                          </m:r>
                          <m:r>
                            <a:rPr lang="en-US" sz="2400" b="0" i="1" smtClean="0">
                              <a:latin typeface="Cambria Math" panose="02040503050406030204" pitchFamily="18" charset="0"/>
                            </a:rPr>
                            <m:t>,   </m:t>
                          </m:r>
                          <m:r>
                            <a:rPr lang="en-US" sz="2400" b="0" i="1" smtClean="0">
                              <a:latin typeface="Cambria Math" panose="02040503050406030204" pitchFamily="18" charset="0"/>
                            </a:rPr>
                            <m:t>𝑟𝑚𝑠</m:t>
                          </m:r>
                        </m:sub>
                      </m:sSub>
                      <m:r>
                        <a:rPr lang="en-US" sz="2400" b="0" i="1" smtClean="0">
                          <a:latin typeface="Cambria Math" panose="02040503050406030204" pitchFamily="18" charset="0"/>
                        </a:rPr>
                        <m:t>  [</m:t>
                      </m:r>
                      <m:f>
                        <m:fPr>
                          <m:type m:val="lin"/>
                          <m:ctrlPr>
                            <a:rPr lang="en-US" sz="2400" b="0" i="1" smtClean="0">
                              <a:latin typeface="Cambria Math" panose="02040503050406030204" pitchFamily="18" charset="0"/>
                            </a:rPr>
                          </m:ctrlPr>
                        </m:fPr>
                        <m:num>
                          <m:r>
                            <m:rPr>
                              <m:sty m:val="p"/>
                            </m:rPr>
                            <a:rPr lang="en-US" sz="2400" b="0" i="0" smtClean="0">
                              <a:latin typeface="Cambria Math" panose="02040503050406030204" pitchFamily="18" charset="0"/>
                            </a:rPr>
                            <m:t>cm</m:t>
                          </m:r>
                        </m:num>
                        <m:den>
                          <m:r>
                            <m:rPr>
                              <m:sty m:val="p"/>
                            </m:rPr>
                            <a:rPr lang="en-US" sz="2400" b="0" i="0" smtClean="0">
                              <a:latin typeface="Cambria Math" panose="02040503050406030204" pitchFamily="18" charset="0"/>
                            </a:rPr>
                            <m:t>s</m:t>
                          </m:r>
                        </m:den>
                      </m:f>
                      <m:r>
                        <a:rPr lang="en-US" sz="2400" b="0" i="1" smtClean="0">
                          <a:latin typeface="Cambria Math" panose="02040503050406030204" pitchFamily="18" charset="0"/>
                        </a:rPr>
                        <m:t>]</m:t>
                      </m:r>
                    </m:oMath>
                  </m:oMathPara>
                </a14:m>
                <a:endParaRPr lang="en-US" sz="2400" dirty="0"/>
              </a:p>
            </p:txBody>
          </p:sp>
        </mc:Choice>
        <mc:Fallback>
          <p:sp>
            <p:nvSpPr>
              <p:cNvPr id="13" name="TextBox 12">
                <a:extLst>
                  <a:ext uri="{FF2B5EF4-FFF2-40B4-BE49-F238E27FC236}">
                    <a16:creationId xmlns:a16="http://schemas.microsoft.com/office/drawing/2014/main" id="{F7840DD3-203A-40B9-9923-79BCAFC5824C}"/>
                  </a:ext>
                </a:extLst>
              </p:cNvPr>
              <p:cNvSpPr txBox="1">
                <a:spLocks noRot="1" noChangeAspect="1" noMove="1" noResize="1" noEditPoints="1" noAdjustHandles="1" noChangeArrowheads="1" noChangeShapeType="1" noTextEdit="1"/>
              </p:cNvSpPr>
              <p:nvPr/>
            </p:nvSpPr>
            <p:spPr>
              <a:xfrm rot="16200000">
                <a:off x="312224" y="3018883"/>
                <a:ext cx="2081018" cy="385555"/>
              </a:xfrm>
              <a:prstGeom prst="rect">
                <a:avLst/>
              </a:prstGeom>
              <a:blipFill>
                <a:blip r:embed="rId5"/>
                <a:stretch>
                  <a:fillRect l="-151515" t="-30814" r="-227273" b="-581"/>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1583961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0630" y="901700"/>
            <a:ext cx="8932984" cy="5690689"/>
          </a:xfrm>
        </p:spPr>
        <p:txBody>
          <a:bodyPr>
            <a:normAutofit fontScale="92500" lnSpcReduction="20000"/>
          </a:bodyPr>
          <a:lstStyle/>
          <a:p>
            <a:r>
              <a:rPr lang="en-US" sz="2000" dirty="0"/>
              <a:t>Kelley, D.H. and Ouellette, N.T., 2011. “Using particle tracking to measure flow instabilities in an undergraduate laboratory experiment”. </a:t>
            </a:r>
            <a:r>
              <a:rPr lang="en-US" sz="2000" i="1" dirty="0"/>
              <a:t>American Journal of Physics</a:t>
            </a:r>
            <a:r>
              <a:rPr lang="en-US" sz="2000" dirty="0"/>
              <a:t>, </a:t>
            </a:r>
            <a:r>
              <a:rPr lang="en-US" sz="2000" i="1" dirty="0"/>
              <a:t>79</a:t>
            </a:r>
            <a:r>
              <a:rPr lang="en-US" sz="2000" dirty="0"/>
              <a:t>(3), pp.267-273.</a:t>
            </a:r>
          </a:p>
          <a:p>
            <a:endParaRPr lang="en-US" sz="800" dirty="0"/>
          </a:p>
          <a:p>
            <a:r>
              <a:rPr lang="en-US" sz="2000" dirty="0"/>
              <a:t>Schatz, M.F., Borrero, D., Suri, B., and </a:t>
            </a:r>
            <a:r>
              <a:rPr lang="en-US" sz="2000" dirty="0" err="1"/>
              <a:t>Tithof</a:t>
            </a:r>
            <a:r>
              <a:rPr lang="en-US" sz="2000" dirty="0"/>
              <a:t>, J., 200-2014. Materials from Hands-on Research in Complex Systems School (</a:t>
            </a:r>
            <a:r>
              <a:rPr lang="en-US" sz="2000" dirty="0">
                <a:solidFill>
                  <a:srgbClr val="0000FF"/>
                </a:solidFill>
                <a:hlinkClick r:id="rId3">
                  <a:extLst>
                    <a:ext uri="{A12FA001-AC4F-418D-AE19-62706E023703}">
                      <ahyp:hlinkClr xmlns:ahyp="http://schemas.microsoft.com/office/drawing/2018/hyperlinkcolor" val="tx"/>
                    </a:ext>
                  </a:extLst>
                </a:hlinkClick>
              </a:rPr>
              <a:t>link 1</a:t>
            </a:r>
            <a:r>
              <a:rPr lang="en-US" sz="2000" dirty="0"/>
              <a:t>, </a:t>
            </a:r>
            <a:r>
              <a:rPr lang="en-US" sz="2000" dirty="0">
                <a:solidFill>
                  <a:srgbClr val="0000FF"/>
                </a:solidFill>
                <a:hlinkClick r:id="rId4">
                  <a:extLst>
                    <a:ext uri="{A12FA001-AC4F-418D-AE19-62706E023703}">
                      <ahyp:hlinkClr xmlns:ahyp="http://schemas.microsoft.com/office/drawing/2018/hyperlinkcolor" val="tx"/>
                    </a:ext>
                  </a:extLst>
                </a:hlinkClick>
              </a:rPr>
              <a:t>link 2</a:t>
            </a:r>
            <a:r>
              <a:rPr lang="en-US" sz="2000" dirty="0"/>
              <a:t>)</a:t>
            </a:r>
          </a:p>
          <a:p>
            <a:endParaRPr lang="en-US" sz="900" dirty="0"/>
          </a:p>
          <a:p>
            <a:r>
              <a:rPr lang="en-US" sz="2000" dirty="0" err="1"/>
              <a:t>Digilov</a:t>
            </a:r>
            <a:r>
              <a:rPr lang="en-US" sz="2000" dirty="0"/>
              <a:t>, R.M., 2007. “Making a fluid rotate: Circular flow of a weakly conducting fluid induced by a Lorentz body force.” </a:t>
            </a:r>
            <a:r>
              <a:rPr lang="en-US" sz="2000" i="1" dirty="0"/>
              <a:t>American Journal of Physics</a:t>
            </a:r>
            <a:r>
              <a:rPr lang="en-US" sz="2000" dirty="0"/>
              <a:t>, </a:t>
            </a:r>
            <a:r>
              <a:rPr lang="en-US" sz="2000" i="1" dirty="0"/>
              <a:t>75</a:t>
            </a:r>
            <a:r>
              <a:rPr lang="en-US" sz="2000" dirty="0"/>
              <a:t>(4), pp.361-367.</a:t>
            </a:r>
          </a:p>
          <a:p>
            <a:endParaRPr lang="en-US" sz="900" dirty="0"/>
          </a:p>
          <a:p>
            <a:r>
              <a:rPr lang="en-US" sz="2000" dirty="0" err="1"/>
              <a:t>Strogatz</a:t>
            </a:r>
            <a:r>
              <a:rPr lang="en-US" sz="2000" dirty="0"/>
              <a:t>, S.H., 2015. </a:t>
            </a:r>
            <a:r>
              <a:rPr lang="en-US" sz="2000" i="1" dirty="0"/>
              <a:t>Nonlinear Dynamics and Chaos. </a:t>
            </a:r>
            <a:r>
              <a:rPr lang="en-US" sz="2000" dirty="0"/>
              <a:t>Boca Raton: CRC Press.</a:t>
            </a:r>
          </a:p>
          <a:p>
            <a:endParaRPr lang="en-US" sz="900" dirty="0"/>
          </a:p>
          <a:p>
            <a:r>
              <a:rPr lang="en-US" sz="2000" dirty="0" err="1"/>
              <a:t>Batchelor</a:t>
            </a:r>
            <a:r>
              <a:rPr lang="en-US" sz="2000" dirty="0"/>
              <a:t>, G.K., 200. </a:t>
            </a:r>
            <a:r>
              <a:rPr lang="en-US" sz="2000" i="1" dirty="0"/>
              <a:t>An Introduction to Fluid Mechanics</a:t>
            </a:r>
            <a:r>
              <a:rPr lang="en-US" sz="2000" dirty="0"/>
              <a:t>. Cambridge: Cambridge University Press.</a:t>
            </a:r>
          </a:p>
          <a:p>
            <a:endParaRPr lang="en-US" sz="800" dirty="0"/>
          </a:p>
          <a:p>
            <a:r>
              <a:rPr lang="en-US" sz="2000" dirty="0" err="1"/>
              <a:t>Boffetta</a:t>
            </a:r>
            <a:r>
              <a:rPr lang="en-US" sz="2000" dirty="0"/>
              <a:t>, G. and </a:t>
            </a:r>
            <a:r>
              <a:rPr lang="en-US" sz="2000" dirty="0" err="1"/>
              <a:t>Ecke</a:t>
            </a:r>
            <a:r>
              <a:rPr lang="en-US" sz="2000" dirty="0"/>
              <a:t>, R.E., 2012. “Two-dimensional turbulence.” </a:t>
            </a:r>
            <a:r>
              <a:rPr lang="en-US" sz="2000" i="1" dirty="0"/>
              <a:t>Annual Review of Fluid Mechanics</a:t>
            </a:r>
            <a:r>
              <a:rPr lang="en-US" sz="2000" dirty="0"/>
              <a:t>, </a:t>
            </a:r>
            <a:r>
              <a:rPr lang="en-US" sz="2000" i="1" dirty="0"/>
              <a:t>44</a:t>
            </a:r>
            <a:r>
              <a:rPr lang="en-US" sz="2000" dirty="0"/>
              <a:t>, pp.427-451.</a:t>
            </a:r>
          </a:p>
          <a:p>
            <a:pPr marL="0" indent="0">
              <a:buNone/>
            </a:pPr>
            <a:endParaRPr lang="en-US" sz="800" dirty="0"/>
          </a:p>
          <a:p>
            <a:r>
              <a:rPr lang="en-US" sz="2000" dirty="0"/>
              <a:t>Adrian, R. and </a:t>
            </a:r>
            <a:r>
              <a:rPr lang="en-US" sz="2000" dirty="0" err="1"/>
              <a:t>Westerweel</a:t>
            </a:r>
            <a:r>
              <a:rPr lang="en-US" sz="2000" dirty="0"/>
              <a:t>, J., 2011. </a:t>
            </a:r>
            <a:r>
              <a:rPr lang="en-US" sz="2000" i="1" dirty="0"/>
              <a:t>Particle Image Velocimetry</a:t>
            </a:r>
            <a:r>
              <a:rPr lang="en-US" sz="2000" dirty="0"/>
              <a:t>. Cambridge: Cambridge University Press.</a:t>
            </a:r>
          </a:p>
          <a:p>
            <a:endParaRPr lang="en-US" sz="800" dirty="0"/>
          </a:p>
          <a:p>
            <a:r>
              <a:rPr lang="en-US" sz="2000" dirty="0" err="1"/>
              <a:t>Raffel</a:t>
            </a:r>
            <a:r>
              <a:rPr lang="en-US" sz="2000" dirty="0"/>
              <a:t>, M. et al, 2019. </a:t>
            </a:r>
            <a:r>
              <a:rPr lang="en-US" sz="2000" i="1" dirty="0"/>
              <a:t>Particle Image Velocimetry: A Practical Guide. </a:t>
            </a:r>
            <a:r>
              <a:rPr lang="en-US" sz="2000" dirty="0"/>
              <a:t>Berlin: Springer.</a:t>
            </a:r>
          </a:p>
        </p:txBody>
      </p:sp>
      <p:sp>
        <p:nvSpPr>
          <p:cNvPr id="4" name="Title 3"/>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690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Dynamics in 1D</a:t>
            </a:r>
          </a:p>
        </p:txBody>
      </p:sp>
      <p:graphicFrame>
        <p:nvGraphicFramePr>
          <p:cNvPr id="70661" name="Object 5"/>
          <p:cNvGraphicFramePr>
            <a:graphicFrameLocks noChangeAspect="1"/>
          </p:cNvGraphicFramePr>
          <p:nvPr>
            <p:extLst>
              <p:ext uri="{D42A27DB-BD31-4B8C-83A1-F6EECF244321}">
                <p14:modId xmlns:p14="http://schemas.microsoft.com/office/powerpoint/2010/main" val="3360497327"/>
              </p:ext>
            </p:extLst>
          </p:nvPr>
        </p:nvGraphicFramePr>
        <p:xfrm>
          <a:off x="4114800" y="1209786"/>
          <a:ext cx="1168400" cy="533400"/>
        </p:xfrm>
        <a:graphic>
          <a:graphicData uri="http://schemas.openxmlformats.org/presentationml/2006/ole">
            <mc:AlternateContent xmlns:mc="http://schemas.openxmlformats.org/markup-compatibility/2006">
              <mc:Choice xmlns:v="urn:schemas-microsoft-com:vml" Requires="v">
                <p:oleObj spid="_x0000_s1264" name="Equation" r:id="rId3" imgW="444307" imgH="203112" progId="Equation.3">
                  <p:embed/>
                </p:oleObj>
              </mc:Choice>
              <mc:Fallback>
                <p:oleObj name="Equation" r:id="rId3" imgW="444307" imgH="203112" progId="Equation.3">
                  <p:embed/>
                  <p:pic>
                    <p:nvPicPr>
                      <p:cNvPr id="7066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209786"/>
                        <a:ext cx="1168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3" name="Group 32"/>
          <p:cNvGrpSpPr/>
          <p:nvPr/>
        </p:nvGrpSpPr>
        <p:grpSpPr>
          <a:xfrm>
            <a:off x="4978400" y="1949976"/>
            <a:ext cx="3556000" cy="2792412"/>
            <a:chOff x="838200" y="2617788"/>
            <a:chExt cx="3556000" cy="2792412"/>
          </a:xfrm>
        </p:grpSpPr>
        <p:cxnSp>
          <p:nvCxnSpPr>
            <p:cNvPr id="5" name="Straight Connector 4"/>
            <p:cNvCxnSpPr/>
            <p:nvPr/>
          </p:nvCxnSpPr>
          <p:spPr>
            <a:xfrm flipH="1" flipV="1">
              <a:off x="838200" y="4217988"/>
              <a:ext cx="3200400" cy="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23160" y="3048000"/>
              <a:ext cx="0" cy="236220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Object 6"/>
            <p:cNvGraphicFramePr>
              <a:graphicFrameLocks noChangeAspect="1"/>
            </p:cNvGraphicFramePr>
            <p:nvPr/>
          </p:nvGraphicFramePr>
          <p:xfrm>
            <a:off x="4125913" y="4065588"/>
            <a:ext cx="268287" cy="296862"/>
          </p:xfrm>
          <a:graphic>
            <a:graphicData uri="http://schemas.openxmlformats.org/presentationml/2006/ole">
              <mc:AlternateContent xmlns:mc="http://schemas.openxmlformats.org/markup-compatibility/2006">
                <mc:Choice xmlns:v="urn:schemas-microsoft-com:vml" Requires="v">
                  <p:oleObj spid="_x0000_s1265" name="Equation" r:id="rId5" imgW="126720" imgH="139680" progId="Equation.3">
                    <p:embed/>
                  </p:oleObj>
                </mc:Choice>
                <mc:Fallback>
                  <p:oleObj name="Equation" r:id="rId5" imgW="126720" imgH="139680"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5913" y="4065588"/>
                          <a:ext cx="268287"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322513" y="2617788"/>
            <a:ext cx="263525" cy="377825"/>
          </p:xfrm>
          <a:graphic>
            <a:graphicData uri="http://schemas.openxmlformats.org/presentationml/2006/ole">
              <mc:AlternateContent xmlns:mc="http://schemas.openxmlformats.org/markup-compatibility/2006">
                <mc:Choice xmlns:v="urn:schemas-microsoft-com:vml" Requires="v">
                  <p:oleObj spid="_x0000_s1266" name="Equation" r:id="rId7" imgW="126720" imgH="177480" progId="Equation.3">
                    <p:embed/>
                  </p:oleObj>
                </mc:Choice>
                <mc:Fallback>
                  <p:oleObj name="Equation" r:id="rId7" imgW="126720" imgH="17748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2513" y="2617788"/>
                          <a:ext cx="263525"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flipV="1">
              <a:off x="1498600" y="3151188"/>
              <a:ext cx="1981200" cy="1981200"/>
            </a:xfrm>
            <a:prstGeom prst="line">
              <a:avLst/>
            </a:prstGeom>
            <a:ln w="31750">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2340864" y="4151376"/>
              <a:ext cx="152400" cy="15240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939800" y="1949976"/>
            <a:ext cx="3556000" cy="2792412"/>
            <a:chOff x="5054600" y="2590800"/>
            <a:chExt cx="3556000" cy="2792412"/>
          </a:xfrm>
        </p:grpSpPr>
        <p:cxnSp>
          <p:nvCxnSpPr>
            <p:cNvPr id="25" name="Straight Connector 24"/>
            <p:cNvCxnSpPr/>
            <p:nvPr/>
          </p:nvCxnSpPr>
          <p:spPr>
            <a:xfrm flipH="1" flipV="1">
              <a:off x="5054600" y="4191000"/>
              <a:ext cx="3200400" cy="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39560" y="3021012"/>
              <a:ext cx="0" cy="236220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p:cNvGraphicFramePr>
              <a:graphicFrameLocks noChangeAspect="1"/>
            </p:cNvGraphicFramePr>
            <p:nvPr/>
          </p:nvGraphicFramePr>
          <p:xfrm>
            <a:off x="8342313" y="4038600"/>
            <a:ext cx="268287" cy="296862"/>
          </p:xfrm>
          <a:graphic>
            <a:graphicData uri="http://schemas.openxmlformats.org/presentationml/2006/ole">
              <mc:AlternateContent xmlns:mc="http://schemas.openxmlformats.org/markup-compatibility/2006">
                <mc:Choice xmlns:v="urn:schemas-microsoft-com:vml" Requires="v">
                  <p:oleObj spid="_x0000_s1267" name="Equation" r:id="rId9" imgW="126720" imgH="139680" progId="Equation.3">
                    <p:embed/>
                  </p:oleObj>
                </mc:Choice>
                <mc:Fallback>
                  <p:oleObj name="Equation" r:id="rId9" imgW="126720" imgH="139680" progId="Equation.3">
                    <p:embed/>
                    <p:pic>
                      <p:nvPicPr>
                        <p:cNvPr id="27"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2313" y="4038600"/>
                          <a:ext cx="268287"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nvGraphicFramePr>
          <p:xfrm>
            <a:off x="6538913" y="2590800"/>
            <a:ext cx="263525" cy="377825"/>
          </p:xfrm>
          <a:graphic>
            <a:graphicData uri="http://schemas.openxmlformats.org/presentationml/2006/ole">
              <mc:AlternateContent xmlns:mc="http://schemas.openxmlformats.org/markup-compatibility/2006">
                <mc:Choice xmlns:v="urn:schemas-microsoft-com:vml" Requires="v">
                  <p:oleObj spid="_x0000_s1268" name="Equation" r:id="rId11" imgW="126720" imgH="177480" progId="Equation.3">
                    <p:embed/>
                  </p:oleObj>
                </mc:Choice>
                <mc:Fallback>
                  <p:oleObj name="Equation" r:id="rId11" imgW="126720" imgH="177480" progId="Equation.3">
                    <p:embed/>
                    <p:pic>
                      <p:nvPicPr>
                        <p:cNvPr id="28" name="Object 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38913" y="2590800"/>
                          <a:ext cx="263525"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9" name="Straight Connector 28"/>
            <p:cNvCxnSpPr/>
            <p:nvPr/>
          </p:nvCxnSpPr>
          <p:spPr>
            <a:xfrm flipH="1" flipV="1">
              <a:off x="5638800" y="3173412"/>
              <a:ext cx="1905000" cy="1981200"/>
            </a:xfrm>
            <a:prstGeom prst="line">
              <a:avLst/>
            </a:prstGeom>
            <a:ln w="31750">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557264" y="4124388"/>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cxnSpLocks/>
            </p:cNvCxnSpPr>
            <p:nvPr/>
          </p:nvCxnSpPr>
          <p:spPr>
            <a:xfrm>
              <a:off x="5805424" y="4191000"/>
              <a:ext cx="457200" cy="0"/>
            </a:xfrm>
            <a:prstGeom prst="straightConnector1">
              <a:avLst/>
            </a:prstGeom>
            <a:ln w="3492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grpSp>
      <p:graphicFrame>
        <p:nvGraphicFramePr>
          <p:cNvPr id="70664" name="Object 8"/>
          <p:cNvGraphicFramePr>
            <a:graphicFrameLocks noChangeAspect="1"/>
          </p:cNvGraphicFramePr>
          <p:nvPr>
            <p:extLst>
              <p:ext uri="{D42A27DB-BD31-4B8C-83A1-F6EECF244321}">
                <p14:modId xmlns:p14="http://schemas.microsoft.com/office/powerpoint/2010/main" val="3192187821"/>
              </p:ext>
            </p:extLst>
          </p:nvPr>
        </p:nvGraphicFramePr>
        <p:xfrm>
          <a:off x="2097088" y="5004326"/>
          <a:ext cx="935037" cy="466725"/>
        </p:xfrm>
        <a:graphic>
          <a:graphicData uri="http://schemas.openxmlformats.org/presentationml/2006/ole">
            <mc:AlternateContent xmlns:mc="http://schemas.openxmlformats.org/markup-compatibility/2006">
              <mc:Choice xmlns:v="urn:schemas-microsoft-com:vml" Requires="v">
                <p:oleObj spid="_x0000_s1269" name="Equation" r:id="rId13" imgW="355320" imgH="177480" progId="Equation.3">
                  <p:embed/>
                </p:oleObj>
              </mc:Choice>
              <mc:Fallback>
                <p:oleObj name="Equation" r:id="rId13" imgW="355320" imgH="177480" progId="Equation.3">
                  <p:embed/>
                  <p:pic>
                    <p:nvPicPr>
                      <p:cNvPr id="70664"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88" y="5004326"/>
                        <a:ext cx="93503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665" name="Object 9"/>
          <p:cNvGraphicFramePr>
            <a:graphicFrameLocks noChangeAspect="1"/>
          </p:cNvGraphicFramePr>
          <p:nvPr>
            <p:extLst>
              <p:ext uri="{D42A27DB-BD31-4B8C-83A1-F6EECF244321}">
                <p14:modId xmlns:p14="http://schemas.microsoft.com/office/powerpoint/2010/main" val="2658431804"/>
              </p:ext>
            </p:extLst>
          </p:nvPr>
        </p:nvGraphicFramePr>
        <p:xfrm>
          <a:off x="6096000" y="4961463"/>
          <a:ext cx="935037" cy="466725"/>
        </p:xfrm>
        <a:graphic>
          <a:graphicData uri="http://schemas.openxmlformats.org/presentationml/2006/ole">
            <mc:AlternateContent xmlns:mc="http://schemas.openxmlformats.org/markup-compatibility/2006">
              <mc:Choice xmlns:v="urn:schemas-microsoft-com:vml" Requires="v">
                <p:oleObj spid="_x0000_s1270" name="Equation" r:id="rId15" imgW="355320" imgH="177480" progId="Equation.3">
                  <p:embed/>
                </p:oleObj>
              </mc:Choice>
              <mc:Fallback>
                <p:oleObj name="Equation" r:id="rId15" imgW="355320" imgH="177480" progId="Equation.3">
                  <p:embed/>
                  <p:pic>
                    <p:nvPicPr>
                      <p:cNvPr id="70665"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6000" y="4961463"/>
                        <a:ext cx="93503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Arrow Connector 34">
            <a:extLst>
              <a:ext uri="{FF2B5EF4-FFF2-40B4-BE49-F238E27FC236}">
                <a16:creationId xmlns:a16="http://schemas.microsoft.com/office/drawing/2014/main" id="{85F6FC31-27D5-4F68-9F78-7175E7D9BEC5}"/>
              </a:ext>
            </a:extLst>
          </p:cNvPr>
          <p:cNvCxnSpPr>
            <a:cxnSpLocks/>
          </p:cNvCxnSpPr>
          <p:nvPr/>
        </p:nvCxnSpPr>
        <p:spPr>
          <a:xfrm>
            <a:off x="2895600" y="3550176"/>
            <a:ext cx="457200" cy="0"/>
          </a:xfrm>
          <a:prstGeom prst="straightConnector1">
            <a:avLst/>
          </a:prstGeom>
          <a:ln w="349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BE2725E-5E43-4AFC-B94B-011E9A2B5A13}"/>
              </a:ext>
            </a:extLst>
          </p:cNvPr>
          <p:cNvCxnSpPr>
            <a:cxnSpLocks/>
          </p:cNvCxnSpPr>
          <p:nvPr/>
        </p:nvCxnSpPr>
        <p:spPr>
          <a:xfrm>
            <a:off x="6897910" y="3550176"/>
            <a:ext cx="457200" cy="0"/>
          </a:xfrm>
          <a:prstGeom prst="straightConnector1">
            <a:avLst/>
          </a:prstGeom>
          <a:ln w="34925">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0D9DCB6-36EB-4AED-83E3-919C9B7E1602}"/>
              </a:ext>
            </a:extLst>
          </p:cNvPr>
          <p:cNvCxnSpPr>
            <a:cxnSpLocks/>
          </p:cNvCxnSpPr>
          <p:nvPr/>
        </p:nvCxnSpPr>
        <p:spPr>
          <a:xfrm>
            <a:off x="5796337" y="3559764"/>
            <a:ext cx="457200" cy="0"/>
          </a:xfrm>
          <a:prstGeom prst="straightConnector1">
            <a:avLst/>
          </a:prstGeom>
          <a:ln w="34925">
            <a:solidFill>
              <a:srgbClr val="0000FF"/>
            </a:solidFill>
            <a:headEnd type="arrow"/>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073C9F1-D7C0-4C59-B3D0-C6D699855167}"/>
                  </a:ext>
                </a:extLst>
              </p:cNvPr>
              <p:cNvSpPr txBox="1"/>
              <p:nvPr/>
            </p:nvSpPr>
            <p:spPr>
              <a:xfrm>
                <a:off x="1689230" y="5918726"/>
                <a:ext cx="6198235" cy="461665"/>
              </a:xfrm>
              <a:prstGeom prst="rect">
                <a:avLst/>
              </a:prstGeom>
              <a:noFill/>
            </p:spPr>
            <p:txBody>
              <a:bodyPr wrap="none" rtlCol="0">
                <a:spAutoFit/>
              </a:bodyPr>
              <a:lstStyle/>
              <a:p>
                <a:r>
                  <a:rPr lang="en-US" sz="2400" dirty="0"/>
                  <a:t>Systems evolve to equilibrium states (</a:t>
                </a:r>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𝑥</m:t>
                        </m:r>
                      </m:e>
                    </m:acc>
                    <m:r>
                      <a:rPr lang="en-US" sz="2400" b="0" i="1" dirty="0" smtClean="0">
                        <a:latin typeface="Cambria Math" panose="02040503050406030204" pitchFamily="18" charset="0"/>
                      </a:rPr>
                      <m:t>=0</m:t>
                    </m:r>
                  </m:oMath>
                </a14:m>
                <a:r>
                  <a:rPr lang="en-US" sz="2400" dirty="0"/>
                  <a:t>)</a:t>
                </a:r>
              </a:p>
            </p:txBody>
          </p:sp>
        </mc:Choice>
        <mc:Fallback xmlns="">
          <p:sp>
            <p:nvSpPr>
              <p:cNvPr id="4" name="TextBox 3">
                <a:extLst>
                  <a:ext uri="{FF2B5EF4-FFF2-40B4-BE49-F238E27FC236}">
                    <a16:creationId xmlns:a16="http://schemas.microsoft.com/office/drawing/2014/main" id="{4073C9F1-D7C0-4C59-B3D0-C6D699855167}"/>
                  </a:ext>
                </a:extLst>
              </p:cNvPr>
              <p:cNvSpPr txBox="1">
                <a:spLocks noRot="1" noChangeAspect="1" noMove="1" noResize="1" noEditPoints="1" noAdjustHandles="1" noChangeArrowheads="1" noChangeShapeType="1" noTextEdit="1"/>
              </p:cNvSpPr>
              <p:nvPr/>
            </p:nvSpPr>
            <p:spPr>
              <a:xfrm>
                <a:off x="1689230" y="5918726"/>
                <a:ext cx="6198235" cy="461665"/>
              </a:xfrm>
              <a:prstGeom prst="rect">
                <a:avLst/>
              </a:prstGeom>
              <a:blipFill>
                <a:blip r:embed="rId17"/>
                <a:stretch>
                  <a:fillRect l="-1475" t="-9211" r="-688" b="-30263"/>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E8B563DD-496E-41C0-9C20-986B690595B2}"/>
              </a:ext>
            </a:extLst>
          </p:cNvPr>
          <p:cNvCxnSpPr>
            <a:cxnSpLocks/>
          </p:cNvCxnSpPr>
          <p:nvPr/>
        </p:nvCxnSpPr>
        <p:spPr>
          <a:xfrm flipV="1">
            <a:off x="2772472" y="2711246"/>
            <a:ext cx="387288" cy="492793"/>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B48C742D-FC40-4CFD-860F-29506C346222}"/>
              </a:ext>
            </a:extLst>
          </p:cNvPr>
          <p:cNvSpPr txBox="1"/>
          <p:nvPr/>
        </p:nvSpPr>
        <p:spPr>
          <a:xfrm>
            <a:off x="3159760" y="2368018"/>
            <a:ext cx="1236236" cy="369332"/>
          </a:xfrm>
          <a:prstGeom prst="rect">
            <a:avLst/>
          </a:prstGeom>
          <a:noFill/>
        </p:spPr>
        <p:txBody>
          <a:bodyPr wrap="none" rtlCol="0">
            <a:spAutoFit/>
          </a:bodyPr>
          <a:lstStyle/>
          <a:p>
            <a:r>
              <a:rPr lang="en-US" dirty="0"/>
              <a:t>fixed point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61"/>
          <p:cNvSpPr/>
          <p:nvPr/>
        </p:nvSpPr>
        <p:spPr>
          <a:xfrm>
            <a:off x="1160060" y="2266362"/>
            <a:ext cx="1337480" cy="1364776"/>
          </a:xfrm>
          <a:custGeom>
            <a:avLst/>
            <a:gdLst>
              <a:gd name="connsiteX0" fmla="*/ 0 w 1337480"/>
              <a:gd name="connsiteY0" fmla="*/ 0 h 1364776"/>
              <a:gd name="connsiteX1" fmla="*/ 232012 w 1337480"/>
              <a:gd name="connsiteY1" fmla="*/ 996287 h 1364776"/>
              <a:gd name="connsiteX2" fmla="*/ 1337480 w 1337480"/>
              <a:gd name="connsiteY2" fmla="*/ 1364776 h 1364776"/>
            </a:gdLst>
            <a:ahLst/>
            <a:cxnLst>
              <a:cxn ang="0">
                <a:pos x="connsiteX0" y="connsiteY0"/>
              </a:cxn>
              <a:cxn ang="0">
                <a:pos x="connsiteX1" y="connsiteY1"/>
              </a:cxn>
              <a:cxn ang="0">
                <a:pos x="connsiteX2" y="connsiteY2"/>
              </a:cxn>
            </a:cxnLst>
            <a:rect l="l" t="t" r="r" b="b"/>
            <a:pathLst>
              <a:path w="1337480" h="1364776">
                <a:moveTo>
                  <a:pt x="0" y="0"/>
                </a:moveTo>
                <a:cubicBezTo>
                  <a:pt x="4549" y="384412"/>
                  <a:pt x="9099" y="768824"/>
                  <a:pt x="232012" y="996287"/>
                </a:cubicBezTo>
                <a:cubicBezTo>
                  <a:pt x="454925" y="1223750"/>
                  <a:pt x="896202" y="1294263"/>
                  <a:pt x="1337480" y="1364776"/>
                </a:cubicBezTo>
              </a:path>
            </a:pathLst>
          </a:cu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2548720" y="3694828"/>
            <a:ext cx="1337480" cy="1364776"/>
          </a:xfrm>
          <a:custGeom>
            <a:avLst/>
            <a:gdLst>
              <a:gd name="connsiteX0" fmla="*/ 0 w 1337480"/>
              <a:gd name="connsiteY0" fmla="*/ 0 h 1364776"/>
              <a:gd name="connsiteX1" fmla="*/ 232012 w 1337480"/>
              <a:gd name="connsiteY1" fmla="*/ 996287 h 1364776"/>
              <a:gd name="connsiteX2" fmla="*/ 1337480 w 1337480"/>
              <a:gd name="connsiteY2" fmla="*/ 1364776 h 1364776"/>
            </a:gdLst>
            <a:ahLst/>
            <a:cxnLst>
              <a:cxn ang="0">
                <a:pos x="connsiteX0" y="connsiteY0"/>
              </a:cxn>
              <a:cxn ang="0">
                <a:pos x="connsiteX1" y="connsiteY1"/>
              </a:cxn>
              <a:cxn ang="0">
                <a:pos x="connsiteX2" y="connsiteY2"/>
              </a:cxn>
            </a:cxnLst>
            <a:rect l="l" t="t" r="r" b="b"/>
            <a:pathLst>
              <a:path w="1337480" h="1364776">
                <a:moveTo>
                  <a:pt x="0" y="0"/>
                </a:moveTo>
                <a:cubicBezTo>
                  <a:pt x="4549" y="384412"/>
                  <a:pt x="9099" y="768824"/>
                  <a:pt x="232012" y="996287"/>
                </a:cubicBezTo>
                <a:cubicBezTo>
                  <a:pt x="454925" y="1223750"/>
                  <a:pt x="896202" y="1294263"/>
                  <a:pt x="1337480" y="1364776"/>
                </a:cubicBezTo>
              </a:path>
            </a:pathLst>
          </a:custGeom>
          <a:ln w="25400">
            <a:solidFill>
              <a:schemeClr val="tx1"/>
            </a:solidFill>
            <a:headEnd type="triangle"/>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a:t>Nonlinear Dynamics in 1D</a:t>
            </a:r>
          </a:p>
        </p:txBody>
      </p:sp>
      <p:graphicFrame>
        <p:nvGraphicFramePr>
          <p:cNvPr id="71685" name="Object 5"/>
          <p:cNvGraphicFramePr>
            <a:graphicFrameLocks noChangeAspect="1"/>
          </p:cNvGraphicFramePr>
          <p:nvPr>
            <p:extLst>
              <p:ext uri="{D42A27DB-BD31-4B8C-83A1-F6EECF244321}">
                <p14:modId xmlns:p14="http://schemas.microsoft.com/office/powerpoint/2010/main" val="2110407574"/>
              </p:ext>
            </p:extLst>
          </p:nvPr>
        </p:nvGraphicFramePr>
        <p:xfrm>
          <a:off x="3733800" y="1215153"/>
          <a:ext cx="1906587" cy="601663"/>
        </p:xfrm>
        <a:graphic>
          <a:graphicData uri="http://schemas.openxmlformats.org/presentationml/2006/ole">
            <mc:AlternateContent xmlns:mc="http://schemas.openxmlformats.org/markup-compatibility/2006">
              <mc:Choice xmlns:v="urn:schemas-microsoft-com:vml" Requires="v">
                <p:oleObj spid="_x0000_s2295" name="Equation" r:id="rId3" imgW="723600" imgH="228600" progId="Equation.3">
                  <p:embed/>
                </p:oleObj>
              </mc:Choice>
              <mc:Fallback>
                <p:oleObj name="Equation" r:id="rId3" imgW="723600" imgH="228600" progId="Equation.3">
                  <p:embed/>
                  <p:pic>
                    <p:nvPicPr>
                      <p:cNvPr id="7168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15153"/>
                        <a:ext cx="1906587" cy="601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6" name="Straight Connector 25"/>
          <p:cNvCxnSpPr/>
          <p:nvPr/>
        </p:nvCxnSpPr>
        <p:spPr>
          <a:xfrm flipH="1" flipV="1">
            <a:off x="4978400" y="3645616"/>
            <a:ext cx="3200400" cy="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563360" y="2475628"/>
            <a:ext cx="0" cy="236220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2697253878"/>
              </p:ext>
            </p:extLst>
          </p:nvPr>
        </p:nvGraphicFramePr>
        <p:xfrm>
          <a:off x="8266113" y="3493216"/>
          <a:ext cx="268287" cy="296862"/>
        </p:xfrm>
        <a:graphic>
          <a:graphicData uri="http://schemas.openxmlformats.org/presentationml/2006/ole">
            <mc:AlternateContent xmlns:mc="http://schemas.openxmlformats.org/markup-compatibility/2006">
              <mc:Choice xmlns:v="urn:schemas-microsoft-com:vml" Requires="v">
                <p:oleObj spid="_x0000_s2296" name="Equation" r:id="rId5" imgW="126720" imgH="139680" progId="Equation.3">
                  <p:embed/>
                </p:oleObj>
              </mc:Choice>
              <mc:Fallback>
                <p:oleObj name="Equation" r:id="rId5" imgW="126720" imgH="139680" progId="Equation.3">
                  <p:embed/>
                  <p:pic>
                    <p:nvPicPr>
                      <p:cNvPr id="28"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6113" y="3493216"/>
                        <a:ext cx="268287"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142511359"/>
              </p:ext>
            </p:extLst>
          </p:nvPr>
        </p:nvGraphicFramePr>
        <p:xfrm>
          <a:off x="6462713" y="2045416"/>
          <a:ext cx="263525" cy="377825"/>
        </p:xfrm>
        <a:graphic>
          <a:graphicData uri="http://schemas.openxmlformats.org/presentationml/2006/ole">
            <mc:AlternateContent xmlns:mc="http://schemas.openxmlformats.org/markup-compatibility/2006">
              <mc:Choice xmlns:v="urn:schemas-microsoft-com:vml" Requires="v">
                <p:oleObj spid="_x0000_s2297" name="Equation" r:id="rId7" imgW="126720" imgH="177480" progId="Equation.3">
                  <p:embed/>
                </p:oleObj>
              </mc:Choice>
              <mc:Fallback>
                <p:oleObj name="Equation" r:id="rId7" imgW="126720" imgH="177480" progId="Equation.3">
                  <p:embed/>
                  <p:pic>
                    <p:nvPicPr>
                      <p:cNvPr id="29" name="Object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2713" y="2045416"/>
                        <a:ext cx="263525"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Connector 34"/>
          <p:cNvCxnSpPr/>
          <p:nvPr/>
        </p:nvCxnSpPr>
        <p:spPr>
          <a:xfrm flipH="1" flipV="1">
            <a:off x="939800" y="3645616"/>
            <a:ext cx="3200400" cy="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524760" y="2475628"/>
            <a:ext cx="0" cy="236220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7" name="Object 36"/>
          <p:cNvGraphicFramePr>
            <a:graphicFrameLocks noChangeAspect="1"/>
          </p:cNvGraphicFramePr>
          <p:nvPr>
            <p:extLst>
              <p:ext uri="{D42A27DB-BD31-4B8C-83A1-F6EECF244321}">
                <p14:modId xmlns:p14="http://schemas.microsoft.com/office/powerpoint/2010/main" val="1495824188"/>
              </p:ext>
            </p:extLst>
          </p:nvPr>
        </p:nvGraphicFramePr>
        <p:xfrm>
          <a:off x="4227513" y="3493216"/>
          <a:ext cx="268287" cy="296862"/>
        </p:xfrm>
        <a:graphic>
          <a:graphicData uri="http://schemas.openxmlformats.org/presentationml/2006/ole">
            <mc:AlternateContent xmlns:mc="http://schemas.openxmlformats.org/markup-compatibility/2006">
              <mc:Choice xmlns:v="urn:schemas-microsoft-com:vml" Requires="v">
                <p:oleObj spid="_x0000_s2298" name="Equation" r:id="rId9" imgW="126720" imgH="139680" progId="Equation.3">
                  <p:embed/>
                </p:oleObj>
              </mc:Choice>
              <mc:Fallback>
                <p:oleObj name="Equation" r:id="rId9" imgW="126720" imgH="139680" progId="Equation.3">
                  <p:embed/>
                  <p:pic>
                    <p:nvPicPr>
                      <p:cNvPr id="37"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7513" y="3493216"/>
                        <a:ext cx="268287" cy="29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213349922"/>
              </p:ext>
            </p:extLst>
          </p:nvPr>
        </p:nvGraphicFramePr>
        <p:xfrm>
          <a:off x="2424113" y="2045416"/>
          <a:ext cx="263525" cy="377825"/>
        </p:xfrm>
        <a:graphic>
          <a:graphicData uri="http://schemas.openxmlformats.org/presentationml/2006/ole">
            <mc:AlternateContent xmlns:mc="http://schemas.openxmlformats.org/markup-compatibility/2006">
              <mc:Choice xmlns:v="urn:schemas-microsoft-com:vml" Requires="v">
                <p:oleObj spid="_x0000_s2299" name="Equation" r:id="rId10" imgW="126720" imgH="177480" progId="Equation.3">
                  <p:embed/>
                </p:oleObj>
              </mc:Choice>
              <mc:Fallback>
                <p:oleObj name="Equation" r:id="rId10" imgW="126720" imgH="177480" progId="Equation.3">
                  <p:embed/>
                  <p:pic>
                    <p:nvPicPr>
                      <p:cNvPr id="38" name="Object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4113" y="2045416"/>
                        <a:ext cx="263525"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Object 8"/>
          <p:cNvGraphicFramePr>
            <a:graphicFrameLocks noChangeAspect="1"/>
          </p:cNvGraphicFramePr>
          <p:nvPr>
            <p:extLst>
              <p:ext uri="{D42A27DB-BD31-4B8C-83A1-F6EECF244321}">
                <p14:modId xmlns:p14="http://schemas.microsoft.com/office/powerpoint/2010/main" val="3540501169"/>
              </p:ext>
            </p:extLst>
          </p:nvPr>
        </p:nvGraphicFramePr>
        <p:xfrm>
          <a:off x="2081213" y="5066428"/>
          <a:ext cx="968375" cy="533400"/>
        </p:xfrm>
        <a:graphic>
          <a:graphicData uri="http://schemas.openxmlformats.org/presentationml/2006/ole">
            <mc:AlternateContent xmlns:mc="http://schemas.openxmlformats.org/markup-compatibility/2006">
              <mc:Choice xmlns:v="urn:schemas-microsoft-com:vml" Requires="v">
                <p:oleObj spid="_x0000_s2300" name="Equation" r:id="rId11" imgW="368280" imgH="203040" progId="Equation.3">
                  <p:embed/>
                </p:oleObj>
              </mc:Choice>
              <mc:Fallback>
                <p:oleObj name="Equation" r:id="rId11" imgW="368280" imgH="203040" progId="Equation.3">
                  <p:embed/>
                  <p:pic>
                    <p:nvPicPr>
                      <p:cNvPr id="43"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1213" y="5066428"/>
                        <a:ext cx="9683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9"/>
          <p:cNvGraphicFramePr>
            <a:graphicFrameLocks noChangeAspect="1"/>
          </p:cNvGraphicFramePr>
          <p:nvPr>
            <p:extLst>
              <p:ext uri="{D42A27DB-BD31-4B8C-83A1-F6EECF244321}">
                <p14:modId xmlns:p14="http://schemas.microsoft.com/office/powerpoint/2010/main" val="2624314795"/>
              </p:ext>
            </p:extLst>
          </p:nvPr>
        </p:nvGraphicFramePr>
        <p:xfrm>
          <a:off x="6062663" y="5023566"/>
          <a:ext cx="1001712" cy="533400"/>
        </p:xfrm>
        <a:graphic>
          <a:graphicData uri="http://schemas.openxmlformats.org/presentationml/2006/ole">
            <mc:AlternateContent xmlns:mc="http://schemas.openxmlformats.org/markup-compatibility/2006">
              <mc:Choice xmlns:v="urn:schemas-microsoft-com:vml" Requires="v">
                <p:oleObj spid="_x0000_s2301" name="Equation" r:id="rId13" imgW="380880" imgH="203040" progId="Equation.3">
                  <p:embed/>
                </p:oleObj>
              </mc:Choice>
              <mc:Fallback>
                <p:oleObj name="Equation" r:id="rId13" imgW="380880" imgH="203040" progId="Equation.3">
                  <p:embed/>
                  <p:pic>
                    <p:nvPicPr>
                      <p:cNvPr id="44"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62663" y="5023566"/>
                        <a:ext cx="100171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 name="Freeform 51"/>
          <p:cNvSpPr/>
          <p:nvPr/>
        </p:nvSpPr>
        <p:spPr>
          <a:xfrm>
            <a:off x="5139559" y="2107766"/>
            <a:ext cx="1434662" cy="2464675"/>
          </a:xfrm>
          <a:custGeom>
            <a:avLst/>
            <a:gdLst>
              <a:gd name="connsiteX0" fmla="*/ 0 w 1434662"/>
              <a:gd name="connsiteY0" fmla="*/ 0 h 2464675"/>
              <a:gd name="connsiteX1" fmla="*/ 378372 w 1434662"/>
              <a:gd name="connsiteY1" fmla="*/ 2207172 h 2464675"/>
              <a:gd name="connsiteX2" fmla="*/ 1434662 w 1434662"/>
              <a:gd name="connsiteY2" fmla="*/ 1545021 h 2464675"/>
            </a:gdLst>
            <a:ahLst/>
            <a:cxnLst>
              <a:cxn ang="0">
                <a:pos x="connsiteX0" y="connsiteY0"/>
              </a:cxn>
              <a:cxn ang="0">
                <a:pos x="connsiteX1" y="connsiteY1"/>
              </a:cxn>
              <a:cxn ang="0">
                <a:pos x="connsiteX2" y="connsiteY2"/>
              </a:cxn>
            </a:cxnLst>
            <a:rect l="l" t="t" r="r" b="b"/>
            <a:pathLst>
              <a:path w="1434662" h="2464675">
                <a:moveTo>
                  <a:pt x="0" y="0"/>
                </a:moveTo>
                <a:cubicBezTo>
                  <a:pt x="69631" y="974834"/>
                  <a:pt x="139262" y="1949669"/>
                  <a:pt x="378372" y="2207172"/>
                </a:cubicBezTo>
                <a:cubicBezTo>
                  <a:pt x="617482" y="2464675"/>
                  <a:pt x="1026072" y="2004848"/>
                  <a:pt x="1434662" y="1545021"/>
                </a:cubicBezTo>
              </a:path>
            </a:pathLst>
          </a:cu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6629400" y="2982753"/>
            <a:ext cx="1434662" cy="2464675"/>
          </a:xfrm>
          <a:custGeom>
            <a:avLst/>
            <a:gdLst>
              <a:gd name="connsiteX0" fmla="*/ 0 w 1434662"/>
              <a:gd name="connsiteY0" fmla="*/ 0 h 2464675"/>
              <a:gd name="connsiteX1" fmla="*/ 378372 w 1434662"/>
              <a:gd name="connsiteY1" fmla="*/ 2207172 h 2464675"/>
              <a:gd name="connsiteX2" fmla="*/ 1434662 w 1434662"/>
              <a:gd name="connsiteY2" fmla="*/ 1545021 h 2464675"/>
            </a:gdLst>
            <a:ahLst/>
            <a:cxnLst>
              <a:cxn ang="0">
                <a:pos x="connsiteX0" y="connsiteY0"/>
              </a:cxn>
              <a:cxn ang="0">
                <a:pos x="connsiteX1" y="connsiteY1"/>
              </a:cxn>
              <a:cxn ang="0">
                <a:pos x="connsiteX2" y="connsiteY2"/>
              </a:cxn>
            </a:cxnLst>
            <a:rect l="l" t="t" r="r" b="b"/>
            <a:pathLst>
              <a:path w="1434662" h="2464675">
                <a:moveTo>
                  <a:pt x="0" y="0"/>
                </a:moveTo>
                <a:cubicBezTo>
                  <a:pt x="69631" y="974834"/>
                  <a:pt x="139262" y="1949669"/>
                  <a:pt x="378372" y="2207172"/>
                </a:cubicBezTo>
                <a:cubicBezTo>
                  <a:pt x="617482" y="2464675"/>
                  <a:pt x="1026072" y="2004848"/>
                  <a:pt x="1434662" y="1545021"/>
                </a:cubicBezTo>
              </a:path>
            </a:pathLst>
          </a:custGeom>
          <a:ln w="25400">
            <a:solidFill>
              <a:schemeClr val="tx1"/>
            </a:solidFill>
            <a:headEnd type="triangle"/>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Oval 53"/>
          <p:cNvSpPr/>
          <p:nvPr/>
        </p:nvSpPr>
        <p:spPr>
          <a:xfrm>
            <a:off x="7772400" y="3579004"/>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230368" y="3579004"/>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481064" y="3579004"/>
            <a:ext cx="152400" cy="15240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442464" y="3579004"/>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808253" y="6019800"/>
            <a:ext cx="6370548" cy="461665"/>
          </a:xfrm>
          <a:prstGeom prst="rect">
            <a:avLst/>
          </a:prstGeom>
          <a:noFill/>
        </p:spPr>
        <p:txBody>
          <a:bodyPr wrap="square" rtlCol="0">
            <a:spAutoFit/>
          </a:bodyPr>
          <a:lstStyle/>
          <a:p>
            <a:r>
              <a:rPr lang="en-US" sz="2400" dirty="0"/>
              <a:t>Nonlinearity allows for multiple solutions!</a:t>
            </a:r>
          </a:p>
        </p:txBody>
      </p:sp>
      <p:cxnSp>
        <p:nvCxnSpPr>
          <p:cNvPr id="30" name="Straight Arrow Connector 29">
            <a:extLst>
              <a:ext uri="{FF2B5EF4-FFF2-40B4-BE49-F238E27FC236}">
                <a16:creationId xmlns:a16="http://schemas.microsoft.com/office/drawing/2014/main" id="{C0B6DBA7-7DA6-4FA1-B96C-EFE917E6C38C}"/>
              </a:ext>
            </a:extLst>
          </p:cNvPr>
          <p:cNvCxnSpPr>
            <a:cxnSpLocks/>
          </p:cNvCxnSpPr>
          <p:nvPr/>
        </p:nvCxnSpPr>
        <p:spPr>
          <a:xfrm>
            <a:off x="1462024" y="3645616"/>
            <a:ext cx="457200" cy="0"/>
          </a:xfrm>
          <a:prstGeom prst="straightConnector1">
            <a:avLst/>
          </a:prstGeom>
          <a:ln w="3492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02B7F1C-D503-42AD-A963-22BDBCD0397B}"/>
              </a:ext>
            </a:extLst>
          </p:cNvPr>
          <p:cNvCxnSpPr>
            <a:cxnSpLocks/>
          </p:cNvCxnSpPr>
          <p:nvPr/>
        </p:nvCxnSpPr>
        <p:spPr>
          <a:xfrm>
            <a:off x="7064375" y="3645616"/>
            <a:ext cx="457200" cy="0"/>
          </a:xfrm>
          <a:prstGeom prst="straightConnector1">
            <a:avLst/>
          </a:prstGeom>
          <a:ln w="3492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0B6C541-2717-4013-80E3-F494E282CCE4}"/>
              </a:ext>
            </a:extLst>
          </p:cNvPr>
          <p:cNvCxnSpPr>
            <a:cxnSpLocks/>
          </p:cNvCxnSpPr>
          <p:nvPr/>
        </p:nvCxnSpPr>
        <p:spPr>
          <a:xfrm>
            <a:off x="3104507" y="3649043"/>
            <a:ext cx="457200" cy="0"/>
          </a:xfrm>
          <a:prstGeom prst="straightConnector1">
            <a:avLst/>
          </a:prstGeom>
          <a:ln w="349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3183DCD-B484-4C8D-8B8D-5EFF033AF494}"/>
              </a:ext>
            </a:extLst>
          </p:cNvPr>
          <p:cNvCxnSpPr>
            <a:cxnSpLocks/>
          </p:cNvCxnSpPr>
          <p:nvPr/>
        </p:nvCxnSpPr>
        <p:spPr>
          <a:xfrm>
            <a:off x="5640387" y="3649043"/>
            <a:ext cx="457200" cy="0"/>
          </a:xfrm>
          <a:prstGeom prst="straightConnector1">
            <a:avLst/>
          </a:prstGeom>
          <a:ln w="349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70"/>
            <a:ext cx="8229600" cy="1143000"/>
          </a:xfrm>
        </p:spPr>
        <p:txBody>
          <a:bodyPr/>
          <a:lstStyle/>
          <a:p>
            <a:pPr algn="l"/>
            <a:r>
              <a:rPr lang="en-US" dirty="0"/>
              <a:t>Bifurcations</a:t>
            </a:r>
          </a:p>
        </p:txBody>
      </p:sp>
      <p:grpSp>
        <p:nvGrpSpPr>
          <p:cNvPr id="5" name="Group 19"/>
          <p:cNvGrpSpPr/>
          <p:nvPr/>
        </p:nvGrpSpPr>
        <p:grpSpPr>
          <a:xfrm>
            <a:off x="4572000" y="2284131"/>
            <a:ext cx="4343400" cy="2757171"/>
            <a:chOff x="4572000" y="3343275"/>
            <a:chExt cx="4343400" cy="2757171"/>
          </a:xfrm>
        </p:grpSpPr>
        <p:cxnSp>
          <p:nvCxnSpPr>
            <p:cNvPr id="12" name="Straight Connector 11"/>
            <p:cNvCxnSpPr/>
            <p:nvPr/>
          </p:nvCxnSpPr>
          <p:spPr>
            <a:xfrm flipH="1" flipV="1">
              <a:off x="4572000" y="4910328"/>
              <a:ext cx="4038600" cy="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descr="Supercritical_Pitchfork_Bifurcation.jpg"/>
            <p:cNvPicPr>
              <a:picLocks noChangeAspect="1"/>
            </p:cNvPicPr>
            <p:nvPr/>
          </p:nvPicPr>
          <p:blipFill>
            <a:blip r:embed="rId3" cstate="print"/>
            <a:srcRect l="7750" t="6316" r="3875" b="10105"/>
            <a:stretch>
              <a:fillRect/>
            </a:stretch>
          </p:blipFill>
          <p:spPr>
            <a:xfrm>
              <a:off x="4872342" y="3616730"/>
              <a:ext cx="3424544" cy="2483716"/>
            </a:xfrm>
            <a:prstGeom prst="rect">
              <a:avLst/>
            </a:prstGeom>
          </p:spPr>
        </p:pic>
        <p:cxnSp>
          <p:nvCxnSpPr>
            <p:cNvPr id="8" name="Straight Connector 7"/>
            <p:cNvCxnSpPr/>
            <p:nvPr/>
          </p:nvCxnSpPr>
          <p:spPr>
            <a:xfrm>
              <a:off x="6553200" y="3733800"/>
              <a:ext cx="0" cy="2362200"/>
            </a:xfrm>
            <a:prstGeom prst="line">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052" name="Object 4"/>
            <p:cNvGraphicFramePr>
              <a:graphicFrameLocks noChangeAspect="1"/>
            </p:cNvGraphicFramePr>
            <p:nvPr/>
          </p:nvGraphicFramePr>
          <p:xfrm>
            <a:off x="6518275" y="3343275"/>
            <a:ext cx="263525" cy="296863"/>
          </p:xfrm>
          <a:graphic>
            <a:graphicData uri="http://schemas.openxmlformats.org/presentationml/2006/ole">
              <mc:AlternateContent xmlns:mc="http://schemas.openxmlformats.org/markup-compatibility/2006">
                <mc:Choice xmlns:v="urn:schemas-microsoft-com:vml" Requires="v">
                  <p:oleObj spid="_x0000_s4180" name="Equation" r:id="rId4" imgW="126720" imgH="139680" progId="Equation.3">
                    <p:embed/>
                  </p:oleObj>
                </mc:Choice>
                <mc:Fallback>
                  <p:oleObj name="Equation" r:id="rId4" imgW="126720" imgH="139680" progId="Equation.3">
                    <p:embed/>
                    <p:pic>
                      <p:nvPicPr>
                        <p:cNvPr id="205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3343275"/>
                          <a:ext cx="263525" cy="296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5"/>
            <p:cNvGraphicFramePr>
              <a:graphicFrameLocks noChangeAspect="1"/>
            </p:cNvGraphicFramePr>
            <p:nvPr/>
          </p:nvGraphicFramePr>
          <p:xfrm>
            <a:off x="8593138" y="4724400"/>
            <a:ext cx="322262" cy="350837"/>
          </p:xfrm>
          <a:graphic>
            <a:graphicData uri="http://schemas.openxmlformats.org/presentationml/2006/ole">
              <mc:AlternateContent xmlns:mc="http://schemas.openxmlformats.org/markup-compatibility/2006">
                <mc:Choice xmlns:v="urn:schemas-microsoft-com:vml" Requires="v">
                  <p:oleObj spid="_x0000_s4181" name="Equation" r:id="rId6" imgW="152268" imgH="164957" progId="Equation.3">
                    <p:embed/>
                  </p:oleObj>
                </mc:Choice>
                <mc:Fallback>
                  <p:oleObj name="Equation" r:id="rId6" imgW="152268" imgH="164957" progId="Equation.3">
                    <p:embed/>
                    <p:pic>
                      <p:nvPicPr>
                        <p:cNvPr id="205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3138" y="4724400"/>
                          <a:ext cx="322262" cy="350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ctangle 25"/>
            <p:cNvSpPr/>
            <p:nvPr/>
          </p:nvSpPr>
          <p:spPr>
            <a:xfrm>
              <a:off x="6629400" y="4953000"/>
              <a:ext cx="838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p:cNvPicPr>
            <a:picLocks noChangeAspect="1"/>
          </p:cNvPicPr>
          <p:nvPr/>
        </p:nvPicPr>
        <p:blipFill>
          <a:blip r:embed="rId8"/>
          <a:stretch>
            <a:fillRect/>
          </a:stretch>
        </p:blipFill>
        <p:spPr>
          <a:xfrm>
            <a:off x="291561" y="1993302"/>
            <a:ext cx="3984187" cy="3690480"/>
          </a:xfrm>
          <a:prstGeom prst="rect">
            <a:avLst/>
          </a:prstGeom>
        </p:spPr>
      </p:pic>
      <p:grpSp>
        <p:nvGrpSpPr>
          <p:cNvPr id="16" name="Group 15"/>
          <p:cNvGrpSpPr/>
          <p:nvPr/>
        </p:nvGrpSpPr>
        <p:grpSpPr>
          <a:xfrm>
            <a:off x="4325937" y="1348827"/>
            <a:ext cx="4648200" cy="5004713"/>
            <a:chOff x="4343400" y="1766634"/>
            <a:chExt cx="4648200" cy="5004713"/>
          </a:xfrm>
        </p:grpSpPr>
        <p:grpSp>
          <p:nvGrpSpPr>
            <p:cNvPr id="13" name="Group 12"/>
            <p:cNvGrpSpPr/>
            <p:nvPr/>
          </p:nvGrpSpPr>
          <p:grpSpPr>
            <a:xfrm>
              <a:off x="4343400" y="1846235"/>
              <a:ext cx="4648200" cy="4925112"/>
              <a:chOff x="4343400" y="1846235"/>
              <a:chExt cx="4648200" cy="4925112"/>
            </a:xfrm>
          </p:grpSpPr>
          <p:sp>
            <p:nvSpPr>
              <p:cNvPr id="11" name="Rectangle 10"/>
              <p:cNvSpPr/>
              <p:nvPr/>
            </p:nvSpPr>
            <p:spPr>
              <a:xfrm>
                <a:off x="4343400" y="2470505"/>
                <a:ext cx="4648200" cy="2859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9"/>
              <a:stretch>
                <a:fillRect/>
              </a:stretch>
            </p:blipFill>
            <p:spPr>
              <a:xfrm rot="16200000">
                <a:off x="4166844" y="2632157"/>
                <a:ext cx="4925112" cy="3353268"/>
              </a:xfrm>
              <a:prstGeom prst="rect">
                <a:avLst/>
              </a:prstGeom>
            </p:spPr>
          </p:pic>
        </p:grpSp>
        <mc:AlternateContent xmlns:mc="http://schemas.openxmlformats.org/markup-compatibility/2006" xmlns:a14="http://schemas.microsoft.com/office/drawing/2010/main">
          <mc:Choice Requires="a14">
            <p:sp>
              <p:nvSpPr>
                <p:cNvPr id="14" name="TextBox 13"/>
                <p:cNvSpPr txBox="1"/>
                <p:nvPr/>
              </p:nvSpPr>
              <p:spPr>
                <a:xfrm>
                  <a:off x="6646864" y="1766634"/>
                  <a:ext cx="322560" cy="430887"/>
                </a:xfrm>
                <a:prstGeom prst="rect">
                  <a:avLst/>
                </a:prstGeom>
                <a:solidFill>
                  <a:schemeClr val="bg1"/>
                </a:solidFill>
                <a:ln>
                  <a:solidFill>
                    <a:schemeClr val="bg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𝜇</m:t>
                        </m:r>
                      </m:oMath>
                    </m:oMathPara>
                  </a14:m>
                  <a:endParaRPr lang="en-US" sz="28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646864" y="1766634"/>
                  <a:ext cx="322560" cy="430887"/>
                </a:xfrm>
                <a:prstGeom prst="rect">
                  <a:avLst/>
                </a:prstGeom>
                <a:blipFill>
                  <a:blip r:embed="rId10"/>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216005" y="4186554"/>
                  <a:ext cx="283411" cy="430887"/>
                </a:xfrm>
                <a:prstGeom prst="rect">
                  <a:avLst/>
                </a:prstGeom>
                <a:solidFill>
                  <a:schemeClr val="bg1"/>
                </a:solid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xmlns="">
            <p:sp>
              <p:nvSpPr>
                <p:cNvPr id="27" name="TextBox 26"/>
                <p:cNvSpPr txBox="1">
                  <a:spLocks noRot="1" noChangeAspect="1" noMove="1" noResize="1" noEditPoints="1" noAdjustHandles="1" noChangeArrowheads="1" noChangeShapeType="1" noTextEdit="1"/>
                </p:cNvSpPr>
                <p:nvPr/>
              </p:nvSpPr>
              <p:spPr>
                <a:xfrm>
                  <a:off x="8216005" y="4186554"/>
                  <a:ext cx="283411" cy="430887"/>
                </a:xfrm>
                <a:prstGeom prst="rect">
                  <a:avLst/>
                </a:prstGeom>
                <a:blipFill rotWithShape="0">
                  <a:blip r:embed="rId11"/>
                  <a:stretch>
                    <a:fillRect/>
                  </a:stretch>
                </a:blipFill>
                <a:ln>
                  <a:solidFill>
                    <a:schemeClr val="bg1"/>
                  </a:solidFill>
                </a:ln>
              </p:spPr>
              <p:txBody>
                <a:bodyPr/>
                <a:lstStyle/>
                <a:p>
                  <a:r>
                    <a:rPr lang="en-US">
                      <a:noFill/>
                    </a:rPr>
                    <a:t> </a:t>
                  </a:r>
                </a:p>
              </p:txBody>
            </p:sp>
          </mc:Fallback>
        </mc:AlternateContent>
        <p:sp>
          <p:nvSpPr>
            <p:cNvPr id="15" name="Rectangle 14"/>
            <p:cNvSpPr/>
            <p:nvPr/>
          </p:nvSpPr>
          <p:spPr>
            <a:xfrm>
              <a:off x="5005885" y="4148454"/>
              <a:ext cx="480515" cy="424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9" name="TextBox 8"/>
              <p:cNvSpPr txBox="1"/>
              <p:nvPr/>
            </p:nvSpPr>
            <p:spPr>
              <a:xfrm>
                <a:off x="496887" y="822072"/>
                <a:ext cx="3253070" cy="93121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𝑥</m:t>
                          </m:r>
                        </m:e>
                      </m:acc>
                      <m:r>
                        <a:rPr lang="en-US" sz="2000" b="0" i="1" smtClean="0">
                          <a:latin typeface="Cambria Math" panose="02040503050406030204" pitchFamily="18" charset="0"/>
                        </a:rPr>
                        <m:t>=</m:t>
                      </m:r>
                      <m:r>
                        <a:rPr lang="en-US" sz="2000" b="0" i="1" smtClean="0">
                          <a:latin typeface="Cambria Math" panose="02040503050406030204" pitchFamily="18" charset="0"/>
                        </a:rPr>
                        <m:t>𝜇</m:t>
                      </m:r>
                      <m:r>
                        <a:rPr lang="en-US" sz="2000" b="0" i="1" smtClean="0">
                          <a:latin typeface="Cambria Math" panose="02040503050406030204" pitchFamily="18" charset="0"/>
                        </a:rPr>
                        <m:t>𝑥</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3</m:t>
                          </m:r>
                        </m:sup>
                      </m:sSup>
                      <m:r>
                        <a:rPr lang="en-US" sz="2000" b="0" i="1" smtClean="0">
                          <a:latin typeface="Cambria Math" panose="02040503050406030204" pitchFamily="18" charset="0"/>
                        </a:rPr>
                        <m:t>=</m:t>
                      </m:r>
                      <m:r>
                        <a:rPr lang="en-US" sz="2000" b="0" i="1" smtClean="0">
                          <a:latin typeface="Cambria Math" panose="02040503050406030204" pitchFamily="18" charset="0"/>
                        </a:rPr>
                        <m:t>𝑥</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𝜇</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e>
                      </m:d>
                    </m:oMath>
                  </m:oMathPara>
                </a14:m>
                <a:endParaRPr lang="en-US" sz="2000" b="0" i="1" dirty="0">
                  <a:latin typeface="Cambria Math" panose="02040503050406030204" pitchFamily="18" charset="0"/>
                </a:endParaRPr>
              </a:p>
              <a:p>
                <a:endParaRPr lang="en-US" sz="2000" b="0" i="1" dirty="0">
                  <a:latin typeface="Cambria Math" panose="02040503050406030204" pitchFamily="18" charset="0"/>
                </a:endParaRPr>
              </a:p>
              <a:p>
                <a:r>
                  <a:rPr lang="en-US" sz="2000" dirty="0"/>
                  <a:t>      </a:t>
                </a:r>
                <a14:m>
                  <m:oMath xmlns:m="http://schemas.openxmlformats.org/officeDocument/2006/math">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=0</m:t>
                    </m:r>
                  </m:oMath>
                </a14:m>
                <a:r>
                  <a:rPr lang="en-US" sz="2000" dirty="0"/>
                  <a:t>   or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m:t>
                        </m:r>
                      </m:sup>
                    </m:sSup>
                    <m:r>
                      <a:rPr lang="en-US" sz="2000" i="1">
                        <a:latin typeface="Cambria Math" panose="02040503050406030204" pitchFamily="18" charset="0"/>
                      </a:rPr>
                      <m:t>=</m:t>
                    </m:r>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r>
                          <a:rPr lang="en-US" sz="2000" b="0" i="1" smtClean="0">
                            <a:latin typeface="Cambria Math" panose="02040503050406030204" pitchFamily="18" charset="0"/>
                          </a:rPr>
                          <m:t>𝜇</m:t>
                        </m:r>
                      </m:e>
                    </m:rad>
                  </m:oMath>
                </a14:m>
                <a:r>
                  <a:rPr lang="en-US" sz="2000" dirty="0"/>
                  <a:t> </a:t>
                </a:r>
              </a:p>
            </p:txBody>
          </p:sp>
        </mc:Choice>
        <mc:Fallback>
          <p:sp>
            <p:nvSpPr>
              <p:cNvPr id="9" name="TextBox 8"/>
              <p:cNvSpPr txBox="1">
                <a:spLocks noRot="1" noChangeAspect="1" noMove="1" noResize="1" noEditPoints="1" noAdjustHandles="1" noChangeArrowheads="1" noChangeShapeType="1" noTextEdit="1"/>
              </p:cNvSpPr>
              <p:nvPr/>
            </p:nvSpPr>
            <p:spPr>
              <a:xfrm>
                <a:off x="496887" y="822072"/>
                <a:ext cx="3253070" cy="931217"/>
              </a:xfrm>
              <a:prstGeom prst="rect">
                <a:avLst/>
              </a:prstGeom>
              <a:blipFill>
                <a:blip r:embed="rId12"/>
                <a:stretch>
                  <a:fillRect l="-2064" b="-143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409F9712-D251-43A5-AD1E-46E5DE54FBD5}"/>
                  </a:ext>
                </a:extLst>
              </p:cNvPr>
              <p:cNvSpPr txBox="1"/>
              <p:nvPr/>
            </p:nvSpPr>
            <p:spPr>
              <a:xfrm>
                <a:off x="2376280" y="5383950"/>
                <a:ext cx="283411" cy="430887"/>
              </a:xfrm>
              <a:prstGeom prst="rect">
                <a:avLst/>
              </a:prstGeom>
              <a:solidFill>
                <a:schemeClr val="bg1"/>
              </a:solid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𝑥</m:t>
                      </m:r>
                    </m:oMath>
                  </m:oMathPara>
                </a14:m>
                <a:endParaRPr lang="en-US" sz="2800" dirty="0"/>
              </a:p>
            </p:txBody>
          </p:sp>
        </mc:Choice>
        <mc:Fallback>
          <p:sp>
            <p:nvSpPr>
              <p:cNvPr id="20" name="TextBox 19">
                <a:extLst>
                  <a:ext uri="{FF2B5EF4-FFF2-40B4-BE49-F238E27FC236}">
                    <a16:creationId xmlns:a16="http://schemas.microsoft.com/office/drawing/2014/main" id="{409F9712-D251-43A5-AD1E-46E5DE54FBD5}"/>
                  </a:ext>
                </a:extLst>
              </p:cNvPr>
              <p:cNvSpPr txBox="1">
                <a:spLocks noRot="1" noChangeAspect="1" noMove="1" noResize="1" noEditPoints="1" noAdjustHandles="1" noChangeArrowheads="1" noChangeShapeType="1" noTextEdit="1"/>
              </p:cNvSpPr>
              <p:nvPr/>
            </p:nvSpPr>
            <p:spPr>
              <a:xfrm>
                <a:off x="2376280" y="5383950"/>
                <a:ext cx="283411" cy="430887"/>
              </a:xfrm>
              <a:prstGeom prst="rect">
                <a:avLst/>
              </a:prstGeom>
              <a:blipFill>
                <a:blip r:embed="rId13"/>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760815E7-8081-4E41-93FD-D4E1BFDDD1C4}"/>
                  </a:ext>
                </a:extLst>
              </p:cNvPr>
              <p:cNvSpPr txBox="1"/>
              <p:nvPr/>
            </p:nvSpPr>
            <p:spPr>
              <a:xfrm>
                <a:off x="355181" y="3407655"/>
                <a:ext cx="301044" cy="430887"/>
              </a:xfrm>
              <a:prstGeom prst="rect">
                <a:avLst/>
              </a:prstGeom>
              <a:solidFill>
                <a:schemeClr val="bg1"/>
              </a:solidFill>
              <a:ln>
                <a:solidFill>
                  <a:schemeClr val="bg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𝑥</m:t>
                          </m:r>
                        </m:e>
                      </m:acc>
                    </m:oMath>
                  </m:oMathPara>
                </a14:m>
                <a:endParaRPr lang="en-US" sz="2800" dirty="0"/>
              </a:p>
            </p:txBody>
          </p:sp>
        </mc:Choice>
        <mc:Fallback>
          <p:sp>
            <p:nvSpPr>
              <p:cNvPr id="21" name="TextBox 20">
                <a:extLst>
                  <a:ext uri="{FF2B5EF4-FFF2-40B4-BE49-F238E27FC236}">
                    <a16:creationId xmlns:a16="http://schemas.microsoft.com/office/drawing/2014/main" id="{760815E7-8081-4E41-93FD-D4E1BFDDD1C4}"/>
                  </a:ext>
                </a:extLst>
              </p:cNvPr>
              <p:cNvSpPr txBox="1">
                <a:spLocks noRot="1" noChangeAspect="1" noMove="1" noResize="1" noEditPoints="1" noAdjustHandles="1" noChangeArrowheads="1" noChangeShapeType="1" noTextEdit="1"/>
              </p:cNvSpPr>
              <p:nvPr/>
            </p:nvSpPr>
            <p:spPr>
              <a:xfrm>
                <a:off x="355181" y="3407655"/>
                <a:ext cx="301044" cy="430887"/>
              </a:xfrm>
              <a:prstGeom prst="rect">
                <a:avLst/>
              </a:prstGeom>
              <a:blipFill>
                <a:blip r:embed="rId14"/>
                <a:stretch>
                  <a:fillRect/>
                </a:stretch>
              </a:blipFill>
              <a:ln>
                <a:solidFill>
                  <a:schemeClr val="bg1"/>
                </a:solidFill>
              </a:ln>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919E05A2-7544-40B3-87DE-078E9E550DFB}"/>
              </a:ext>
            </a:extLst>
          </p:cNvPr>
          <p:cNvGrpSpPr/>
          <p:nvPr/>
        </p:nvGrpSpPr>
        <p:grpSpPr>
          <a:xfrm>
            <a:off x="4744411" y="2260131"/>
            <a:ext cx="4108028" cy="3817354"/>
            <a:chOff x="4744411" y="2604199"/>
            <a:chExt cx="4108028" cy="3817354"/>
          </a:xfrm>
        </p:grpSpPr>
        <p:cxnSp>
          <p:nvCxnSpPr>
            <p:cNvPr id="24" name="Straight Arrow Connector 23">
              <a:extLst>
                <a:ext uri="{FF2B5EF4-FFF2-40B4-BE49-F238E27FC236}">
                  <a16:creationId xmlns:a16="http://schemas.microsoft.com/office/drawing/2014/main" id="{E31D524E-D7CF-4632-B285-9B97903099DB}"/>
                </a:ext>
              </a:extLst>
            </p:cNvPr>
            <p:cNvCxnSpPr>
              <a:cxnSpLocks/>
            </p:cNvCxnSpPr>
            <p:nvPr/>
          </p:nvCxnSpPr>
          <p:spPr>
            <a:xfrm flipH="1">
              <a:off x="6894074" y="5240270"/>
              <a:ext cx="463038" cy="337035"/>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F3EBCAB3-11E0-4D67-A22D-3F9AD072E35F}"/>
                    </a:ext>
                  </a:extLst>
                </p:cNvPr>
                <p:cNvSpPr txBox="1"/>
                <p:nvPr/>
              </p:nvSpPr>
              <p:spPr>
                <a:xfrm>
                  <a:off x="4744411" y="5640313"/>
                  <a:ext cx="4108028" cy="781240"/>
                </a:xfrm>
                <a:prstGeom prst="rect">
                  <a:avLst/>
                </a:prstGeom>
                <a:noFill/>
              </p:spPr>
              <p:txBody>
                <a:bodyPr wrap="square" rtlCol="0">
                  <a:spAutoFit/>
                </a:bodyPr>
                <a:lstStyle/>
                <a:p>
                  <a:pP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rad>
                        <m:radPr>
                          <m:degHide m:val="on"/>
                          <m:ctrlPr>
                            <a:rPr lang="en-US" sz="2400" b="0" i="1" smtClean="0">
                              <a:latin typeface="Cambria Math" panose="02040503050406030204" pitchFamily="18" charset="0"/>
                            </a:rPr>
                          </m:ctrlPr>
                        </m:radPr>
                        <m:deg/>
                        <m:e>
                          <m:r>
                            <a:rPr lang="en-US" sz="2400" b="0" i="1" smtClean="0">
                              <a:latin typeface="Cambria Math" panose="02040503050406030204" pitchFamily="18" charset="0"/>
                            </a:rPr>
                            <m:t>𝜇</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𝜇</m:t>
                              </m:r>
                            </m:e>
                            <m:sub>
                              <m:r>
                                <a:rPr lang="en-US" sz="2400" b="0" i="1" smtClean="0">
                                  <a:latin typeface="Cambria Math" panose="02040503050406030204" pitchFamily="18" charset="0"/>
                                </a:rPr>
                                <m:t>𝑐</m:t>
                              </m:r>
                            </m:sub>
                          </m:sSub>
                        </m:e>
                      </m:rad>
                    </m:oMath>
                  </a14:m>
                  <a:r>
                    <a:rPr lang="en-US" sz="2400" dirty="0"/>
                    <a:t> </a:t>
                  </a:r>
                  <a:r>
                    <a:rPr lang="en-US" sz="2000" dirty="0"/>
                    <a:t>scaling of amplitude of new solution is common</a:t>
                  </a:r>
                </a:p>
              </p:txBody>
            </p:sp>
          </mc:Choice>
          <mc:Fallback>
            <p:sp>
              <p:nvSpPr>
                <p:cNvPr id="22" name="TextBox 21">
                  <a:extLst>
                    <a:ext uri="{FF2B5EF4-FFF2-40B4-BE49-F238E27FC236}">
                      <a16:creationId xmlns:a16="http://schemas.microsoft.com/office/drawing/2014/main" id="{F3EBCAB3-11E0-4D67-A22D-3F9AD072E35F}"/>
                    </a:ext>
                  </a:extLst>
                </p:cNvPr>
                <p:cNvSpPr txBox="1">
                  <a:spLocks noRot="1" noChangeAspect="1" noMove="1" noResize="1" noEditPoints="1" noAdjustHandles="1" noChangeArrowheads="1" noChangeShapeType="1" noTextEdit="1"/>
                </p:cNvSpPr>
                <p:nvPr/>
              </p:nvSpPr>
              <p:spPr>
                <a:xfrm>
                  <a:off x="4744411" y="5640313"/>
                  <a:ext cx="4108028" cy="781240"/>
                </a:xfrm>
                <a:prstGeom prst="rect">
                  <a:avLst/>
                </a:prstGeom>
                <a:blipFill>
                  <a:blip r:embed="rId15"/>
                  <a:stretch>
                    <a:fillRect l="-1484" r="-2226" b="-13281"/>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CFBD190D-160B-4F47-A1D9-ACA6DC887ABD}"/>
                </a:ext>
              </a:extLst>
            </p:cNvPr>
            <p:cNvCxnSpPr>
              <a:cxnSpLocks/>
            </p:cNvCxnSpPr>
            <p:nvPr/>
          </p:nvCxnSpPr>
          <p:spPr>
            <a:xfrm>
              <a:off x="7756780" y="3392300"/>
              <a:ext cx="0" cy="440461"/>
            </a:xfrm>
            <a:prstGeom prst="straightConnector1">
              <a:avLst/>
            </a:prstGeom>
            <a:ln w="349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36F010B-DABF-49A0-A840-973A9D7CA6B9}"/>
                </a:ext>
              </a:extLst>
            </p:cNvPr>
            <p:cNvCxnSpPr>
              <a:cxnSpLocks/>
            </p:cNvCxnSpPr>
            <p:nvPr/>
          </p:nvCxnSpPr>
          <p:spPr>
            <a:xfrm>
              <a:off x="7756780" y="5287556"/>
              <a:ext cx="0" cy="440461"/>
            </a:xfrm>
            <a:prstGeom prst="straightConnector1">
              <a:avLst/>
            </a:prstGeom>
            <a:ln w="349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BF4CFD8-DACC-4BA1-939F-464FEA3FD3FB}"/>
                </a:ext>
              </a:extLst>
            </p:cNvPr>
            <p:cNvCxnSpPr>
              <a:cxnSpLocks/>
            </p:cNvCxnSpPr>
            <p:nvPr/>
          </p:nvCxnSpPr>
          <p:spPr>
            <a:xfrm>
              <a:off x="5982317" y="4390324"/>
              <a:ext cx="0" cy="440461"/>
            </a:xfrm>
            <a:prstGeom prst="straightConnector1">
              <a:avLst/>
            </a:prstGeom>
            <a:ln w="34925">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87046D7-FCDE-4B21-8CB6-4C543B09071A}"/>
                </a:ext>
              </a:extLst>
            </p:cNvPr>
            <p:cNvCxnSpPr>
              <a:cxnSpLocks/>
            </p:cNvCxnSpPr>
            <p:nvPr/>
          </p:nvCxnSpPr>
          <p:spPr>
            <a:xfrm>
              <a:off x="5982317" y="3633408"/>
              <a:ext cx="0" cy="440461"/>
            </a:xfrm>
            <a:prstGeom prst="straightConnector1">
              <a:avLst/>
            </a:prstGeom>
            <a:ln w="3492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7CFA34D-18B7-4F11-89A6-5F32DDB55A49}"/>
                </a:ext>
              </a:extLst>
            </p:cNvPr>
            <p:cNvCxnSpPr>
              <a:cxnSpLocks/>
            </p:cNvCxnSpPr>
            <p:nvPr/>
          </p:nvCxnSpPr>
          <p:spPr>
            <a:xfrm>
              <a:off x="7756780" y="2604199"/>
              <a:ext cx="0" cy="440461"/>
            </a:xfrm>
            <a:prstGeom prst="straightConnector1">
              <a:avLst/>
            </a:prstGeom>
            <a:ln w="3492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F73917B-9EEE-4C97-843B-80777356410D}"/>
                </a:ext>
              </a:extLst>
            </p:cNvPr>
            <p:cNvCxnSpPr>
              <a:cxnSpLocks/>
            </p:cNvCxnSpPr>
            <p:nvPr/>
          </p:nvCxnSpPr>
          <p:spPr>
            <a:xfrm>
              <a:off x="7756780" y="4589435"/>
              <a:ext cx="0" cy="440461"/>
            </a:xfrm>
            <a:prstGeom prst="straightConnector1">
              <a:avLst/>
            </a:prstGeom>
            <a:ln w="3492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80812E8C-3662-457B-A3A1-1ACDBC5B2AB7}"/>
                  </a:ext>
                </a:extLst>
              </p:cNvPr>
              <p:cNvSpPr/>
              <p:nvPr/>
            </p:nvSpPr>
            <p:spPr>
              <a:xfrm>
                <a:off x="6287698" y="2056844"/>
                <a:ext cx="700256" cy="584775"/>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a:latin typeface="Cambria Math" panose="02040503050406030204" pitchFamily="18" charset="0"/>
                            </a:rPr>
                          </m:ctrlPr>
                        </m:sSupPr>
                        <m:e>
                          <m:r>
                            <a:rPr lang="en-US" sz="3200" i="1">
                              <a:latin typeface="Cambria Math" panose="02040503050406030204" pitchFamily="18" charset="0"/>
                            </a:rPr>
                            <m:t>𝑥</m:t>
                          </m:r>
                        </m:e>
                        <m:sup>
                          <m:r>
                            <a:rPr lang="en-US" sz="3200" i="1">
                              <a:latin typeface="Cambria Math" panose="02040503050406030204" pitchFamily="18" charset="0"/>
                            </a:rPr>
                            <m:t>∗</m:t>
                          </m:r>
                        </m:sup>
                      </m:sSup>
                    </m:oMath>
                  </m:oMathPara>
                </a14:m>
                <a:endParaRPr lang="en-US" sz="3200" dirty="0"/>
              </a:p>
            </p:txBody>
          </p:sp>
        </mc:Choice>
        <mc:Fallback>
          <p:sp>
            <p:nvSpPr>
              <p:cNvPr id="4" name="Rectangle 3">
                <a:extLst>
                  <a:ext uri="{FF2B5EF4-FFF2-40B4-BE49-F238E27FC236}">
                    <a16:creationId xmlns:a16="http://schemas.microsoft.com/office/drawing/2014/main" id="{80812E8C-3662-457B-A3A1-1ACDBC5B2AB7}"/>
                  </a:ext>
                </a:extLst>
              </p:cNvPr>
              <p:cNvSpPr>
                <a:spLocks noRot="1" noChangeAspect="1" noMove="1" noResize="1" noEditPoints="1" noAdjustHandles="1" noChangeArrowheads="1" noChangeShapeType="1" noTextEdit="1"/>
              </p:cNvSpPr>
              <p:nvPr/>
            </p:nvSpPr>
            <p:spPr>
              <a:xfrm>
                <a:off x="6287698" y="2056844"/>
                <a:ext cx="700256" cy="584775"/>
              </a:xfrm>
              <a:prstGeom prst="rect">
                <a:avLst/>
              </a:prstGeom>
              <a:blipFill>
                <a:blip r:embed="rId16"/>
                <a:stretch>
                  <a:fillRect/>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7E9D8B99-9DE2-4A6A-B8F0-516DEBCDC33F}"/>
              </a:ext>
            </a:extLst>
          </p:cNvPr>
          <p:cNvSpPr txBox="1"/>
          <p:nvPr/>
        </p:nvSpPr>
        <p:spPr>
          <a:xfrm>
            <a:off x="355181" y="6243460"/>
            <a:ext cx="8720189" cy="415498"/>
          </a:xfrm>
          <a:prstGeom prst="rect">
            <a:avLst/>
          </a:prstGeom>
          <a:noFill/>
        </p:spPr>
        <p:txBody>
          <a:bodyPr wrap="square" rtlCol="0">
            <a:spAutoFit/>
          </a:bodyPr>
          <a:lstStyle/>
          <a:p>
            <a:r>
              <a:rPr lang="en-US" sz="2100" dirty="0"/>
              <a:t>The number and stability of solutions varies as parameters are changed.</a:t>
            </a:r>
          </a:p>
        </p:txBody>
      </p: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EF9C6B3C-3412-4167-9812-9513D9250B4C}"/>
                  </a:ext>
                </a:extLst>
              </p:cNvPr>
              <p:cNvSpPr txBox="1"/>
              <p:nvPr/>
            </p:nvSpPr>
            <p:spPr>
              <a:xfrm>
                <a:off x="4632442" y="2610333"/>
                <a:ext cx="2454313" cy="707886"/>
              </a:xfrm>
              <a:prstGeom prst="rect">
                <a:avLst/>
              </a:prstGeom>
              <a:noFill/>
            </p:spPr>
            <p:txBody>
              <a:bodyPr wrap="square" rtlCol="0">
                <a:spAutoFit/>
              </a:bodyPr>
              <a:lstStyle/>
              <a:p>
                <a:pPr/>
                <a:r>
                  <a:rPr lang="en-US" sz="2000" b="0" dirty="0"/>
                  <a:t>New solutions </a:t>
                </a:r>
              </a:p>
              <a:p>
                <a:pPr/>
                <a:r>
                  <a:rPr lang="en-US" sz="2000" b="0" dirty="0"/>
                  <a:t>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𝜇</m:t>
                        </m:r>
                      </m:e>
                      <m:sub>
                        <m:r>
                          <a:rPr lang="en-US" sz="2000" b="0" i="1" smtClean="0">
                            <a:latin typeface="Cambria Math" panose="02040503050406030204" pitchFamily="18" charset="0"/>
                          </a:rPr>
                          <m:t>𝑐</m:t>
                        </m:r>
                      </m:sub>
                    </m:sSub>
                  </m:oMath>
                </a14:m>
                <a:endParaRPr lang="en-US" sz="2000" dirty="0"/>
              </a:p>
            </p:txBody>
          </p:sp>
        </mc:Choice>
        <mc:Fallback>
          <p:sp>
            <p:nvSpPr>
              <p:cNvPr id="37" name="TextBox 36">
                <a:extLst>
                  <a:ext uri="{FF2B5EF4-FFF2-40B4-BE49-F238E27FC236}">
                    <a16:creationId xmlns:a16="http://schemas.microsoft.com/office/drawing/2014/main" id="{EF9C6B3C-3412-4167-9812-9513D9250B4C}"/>
                  </a:ext>
                </a:extLst>
              </p:cNvPr>
              <p:cNvSpPr txBox="1">
                <a:spLocks noRot="1" noChangeAspect="1" noMove="1" noResize="1" noEditPoints="1" noAdjustHandles="1" noChangeArrowheads="1" noChangeShapeType="1" noTextEdit="1"/>
              </p:cNvSpPr>
              <p:nvPr/>
            </p:nvSpPr>
            <p:spPr>
              <a:xfrm>
                <a:off x="4632442" y="2610333"/>
                <a:ext cx="2454313" cy="707886"/>
              </a:xfrm>
              <a:prstGeom prst="rect">
                <a:avLst/>
              </a:prstGeom>
              <a:blipFill>
                <a:blip r:embed="rId17"/>
                <a:stretch>
                  <a:fillRect l="-2730" t="-3448" b="-15517"/>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517676A4-8A82-40F4-8379-8963A0E872BA}"/>
              </a:ext>
            </a:extLst>
          </p:cNvPr>
          <p:cNvCxnSpPr>
            <a:cxnSpLocks/>
          </p:cNvCxnSpPr>
          <p:nvPr/>
        </p:nvCxnSpPr>
        <p:spPr>
          <a:xfrm flipH="1" flipV="1">
            <a:off x="6116630" y="3101123"/>
            <a:ext cx="305948" cy="610010"/>
          </a:xfrm>
          <a:prstGeom prst="straightConnector1">
            <a:avLst/>
          </a:prstGeom>
          <a:ln w="349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04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FEDFF-E4BC-456D-82CF-EBE3ED1C1EF8}"/>
              </a:ext>
            </a:extLst>
          </p:cNvPr>
          <p:cNvSpPr>
            <a:spLocks noGrp="1"/>
          </p:cNvSpPr>
          <p:nvPr>
            <p:ph type="title"/>
          </p:nvPr>
        </p:nvSpPr>
        <p:spPr/>
        <p:txBody>
          <a:bodyPr/>
          <a:lstStyle/>
          <a:p>
            <a:r>
              <a:rPr lang="en-US"/>
              <a:t>The Navier-Stokes Equations</a:t>
            </a:r>
            <a:endParaRPr lang="en-US" dirty="0"/>
          </a:p>
        </p:txBody>
      </p:sp>
      <p:pic>
        <p:nvPicPr>
          <p:cNvPr id="44" name="Picture 43">
            <a:extLst>
              <a:ext uri="{FF2B5EF4-FFF2-40B4-BE49-F238E27FC236}">
                <a16:creationId xmlns:a16="http://schemas.microsoft.com/office/drawing/2014/main" id="{C8135950-22BA-4843-8B78-4979BAF94449}"/>
              </a:ext>
            </a:extLst>
          </p:cNvPr>
          <p:cNvPicPr>
            <a:picLocks noChangeAspect="1"/>
          </p:cNvPicPr>
          <p:nvPr/>
        </p:nvPicPr>
        <p:blipFill>
          <a:blip r:embed="rId4"/>
          <a:stretch>
            <a:fillRect/>
          </a:stretch>
        </p:blipFill>
        <p:spPr>
          <a:xfrm>
            <a:off x="12979" y="1403495"/>
            <a:ext cx="2224088" cy="2438400"/>
          </a:xfrm>
          <a:prstGeom prst="rect">
            <a:avLst/>
          </a:prstGeom>
        </p:spPr>
      </p:pic>
      <p:pic>
        <p:nvPicPr>
          <p:cNvPr id="45" name="Picture 2" descr="http://upload.wikimedia.org/math/0/e/5/0e547740823795c2799d014d4ec69c47.png">
            <a:extLst>
              <a:ext uri="{FF2B5EF4-FFF2-40B4-BE49-F238E27FC236}">
                <a16:creationId xmlns:a16="http://schemas.microsoft.com/office/drawing/2014/main" id="{1B1318A2-0F8F-4FE6-A3C5-5E7FFDE03F3F}"/>
              </a:ext>
            </a:extLst>
          </p:cNvPr>
          <p:cNvPicPr>
            <a:picLocks noChangeAspect="1" noChangeArrowheads="1"/>
          </p:cNvPicPr>
          <p:nvPr/>
        </p:nvPicPr>
        <p:blipFill>
          <a:blip r:embed="rId5" cstate="print"/>
          <a:srcRect r="2138"/>
          <a:stretch>
            <a:fillRect/>
          </a:stretch>
        </p:blipFill>
        <p:spPr bwMode="auto">
          <a:xfrm>
            <a:off x="3108005" y="4299095"/>
            <a:ext cx="5731195" cy="1447800"/>
          </a:xfrm>
          <a:prstGeom prst="rect">
            <a:avLst/>
          </a:prstGeom>
          <a:noFill/>
        </p:spPr>
      </p:pic>
      <p:graphicFrame>
        <p:nvGraphicFramePr>
          <p:cNvPr id="46" name="Object 45">
            <a:extLst>
              <a:ext uri="{FF2B5EF4-FFF2-40B4-BE49-F238E27FC236}">
                <a16:creationId xmlns:a16="http://schemas.microsoft.com/office/drawing/2014/main" id="{D273522C-8D9C-4DA8-9B8A-11B8E1B96266}"/>
              </a:ext>
            </a:extLst>
          </p:cNvPr>
          <p:cNvGraphicFramePr>
            <a:graphicFrameLocks noChangeAspect="1"/>
          </p:cNvGraphicFramePr>
          <p:nvPr>
            <p:extLst>
              <p:ext uri="{D42A27DB-BD31-4B8C-83A1-F6EECF244321}">
                <p14:modId xmlns:p14="http://schemas.microsoft.com/office/powerpoint/2010/main" val="1193654410"/>
              </p:ext>
            </p:extLst>
          </p:nvPr>
        </p:nvGraphicFramePr>
        <p:xfrm>
          <a:off x="228600" y="4551508"/>
          <a:ext cx="2155825" cy="942975"/>
        </p:xfrm>
        <a:graphic>
          <a:graphicData uri="http://schemas.openxmlformats.org/presentationml/2006/ole">
            <mc:AlternateContent xmlns:mc="http://schemas.openxmlformats.org/markup-compatibility/2006">
              <mc:Choice xmlns:v="urn:schemas-microsoft-com:vml" Requires="v">
                <p:oleObj spid="_x0000_s7208" name="Equation" r:id="rId6" imgW="901440" imgH="393480" progId="Equation.3">
                  <p:embed/>
                </p:oleObj>
              </mc:Choice>
              <mc:Fallback>
                <p:oleObj name="Equation" r:id="rId6" imgW="901440" imgH="393480" progId="Equation.3">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551508"/>
                        <a:ext cx="2155825"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7" name="Straight Arrow Connector 46">
            <a:extLst>
              <a:ext uri="{FF2B5EF4-FFF2-40B4-BE49-F238E27FC236}">
                <a16:creationId xmlns:a16="http://schemas.microsoft.com/office/drawing/2014/main" id="{049FA0D0-66BD-46C7-8AF4-73DF0E776265}"/>
              </a:ext>
            </a:extLst>
          </p:cNvPr>
          <p:cNvCxnSpPr/>
          <p:nvPr/>
        </p:nvCxnSpPr>
        <p:spPr>
          <a:xfrm>
            <a:off x="2514600" y="5061095"/>
            <a:ext cx="353814" cy="0"/>
          </a:xfrm>
          <a:prstGeom prst="straightConnector1">
            <a:avLst/>
          </a:prstGeom>
          <a:noFill/>
          <a:ln w="38100" cap="flat" cmpd="sng" algn="ctr">
            <a:solidFill>
              <a:sysClr val="windowText" lastClr="000000"/>
            </a:solidFill>
            <a:prstDash val="solid"/>
            <a:tailEnd type="arrow"/>
          </a:ln>
          <a:effectLst/>
        </p:spPr>
      </p:cxnSp>
      <p:sp>
        <p:nvSpPr>
          <p:cNvPr id="48" name="Cube 47">
            <a:extLst>
              <a:ext uri="{FF2B5EF4-FFF2-40B4-BE49-F238E27FC236}">
                <a16:creationId xmlns:a16="http://schemas.microsoft.com/office/drawing/2014/main" id="{490EBBBA-BD53-4A95-AF9E-04AD99D27EB2}"/>
              </a:ext>
            </a:extLst>
          </p:cNvPr>
          <p:cNvSpPr/>
          <p:nvPr/>
        </p:nvSpPr>
        <p:spPr>
          <a:xfrm>
            <a:off x="3200400" y="1327295"/>
            <a:ext cx="2819400" cy="2362200"/>
          </a:xfrm>
          <a:prstGeom prst="cube">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9" name="Group 48">
            <a:extLst>
              <a:ext uri="{FF2B5EF4-FFF2-40B4-BE49-F238E27FC236}">
                <a16:creationId xmlns:a16="http://schemas.microsoft.com/office/drawing/2014/main" id="{63213003-F935-4498-9F85-28DBF464EF07}"/>
              </a:ext>
            </a:extLst>
          </p:cNvPr>
          <p:cNvGrpSpPr/>
          <p:nvPr/>
        </p:nvGrpSpPr>
        <p:grpSpPr>
          <a:xfrm>
            <a:off x="2438400" y="1022495"/>
            <a:ext cx="4648200" cy="4419600"/>
            <a:chOff x="2438400" y="1447800"/>
            <a:chExt cx="4648200" cy="4419600"/>
          </a:xfrm>
        </p:grpSpPr>
        <p:cxnSp>
          <p:nvCxnSpPr>
            <p:cNvPr id="50" name="Straight Arrow Connector 49">
              <a:extLst>
                <a:ext uri="{FF2B5EF4-FFF2-40B4-BE49-F238E27FC236}">
                  <a16:creationId xmlns:a16="http://schemas.microsoft.com/office/drawing/2014/main" id="{A7519653-82BC-4768-AC74-87FFABBDBA43}"/>
                </a:ext>
              </a:extLst>
            </p:cNvPr>
            <p:cNvCxnSpPr/>
            <p:nvPr/>
          </p:nvCxnSpPr>
          <p:spPr>
            <a:xfrm>
              <a:off x="2438400" y="3048000"/>
              <a:ext cx="609600" cy="0"/>
            </a:xfrm>
            <a:prstGeom prst="straightConnector1">
              <a:avLst/>
            </a:prstGeom>
            <a:noFill/>
            <a:ln w="38100" cap="flat" cmpd="sng" algn="ctr">
              <a:solidFill>
                <a:sysClr val="windowText" lastClr="000000"/>
              </a:solidFill>
              <a:prstDash val="solid"/>
              <a:tailEnd type="arrow"/>
            </a:ln>
            <a:effectLst/>
          </p:spPr>
        </p:cxnSp>
        <p:cxnSp>
          <p:nvCxnSpPr>
            <p:cNvPr id="51" name="Straight Arrow Connector 50">
              <a:extLst>
                <a:ext uri="{FF2B5EF4-FFF2-40B4-BE49-F238E27FC236}">
                  <a16:creationId xmlns:a16="http://schemas.microsoft.com/office/drawing/2014/main" id="{6CDBA3AF-2D07-4145-A8E0-7A41CA2761A8}"/>
                </a:ext>
              </a:extLst>
            </p:cNvPr>
            <p:cNvCxnSpPr/>
            <p:nvPr/>
          </p:nvCxnSpPr>
          <p:spPr>
            <a:xfrm flipH="1">
              <a:off x="5791200" y="2971800"/>
              <a:ext cx="685800" cy="0"/>
            </a:xfrm>
            <a:prstGeom prst="straightConnector1">
              <a:avLst/>
            </a:prstGeom>
            <a:noFill/>
            <a:ln w="38100" cap="flat" cmpd="sng" algn="ctr">
              <a:solidFill>
                <a:sysClr val="windowText" lastClr="000000"/>
              </a:solidFill>
              <a:prstDash val="solid"/>
              <a:tailEnd type="arrow"/>
            </a:ln>
            <a:effectLst/>
          </p:spPr>
        </p:cxnSp>
        <p:cxnSp>
          <p:nvCxnSpPr>
            <p:cNvPr id="52" name="Straight Arrow Connector 51">
              <a:extLst>
                <a:ext uri="{FF2B5EF4-FFF2-40B4-BE49-F238E27FC236}">
                  <a16:creationId xmlns:a16="http://schemas.microsoft.com/office/drawing/2014/main" id="{572DC5C2-FFA1-4FB3-94D0-8B9AA1BD0B0C}"/>
                </a:ext>
              </a:extLst>
            </p:cNvPr>
            <p:cNvCxnSpPr/>
            <p:nvPr/>
          </p:nvCxnSpPr>
          <p:spPr>
            <a:xfrm flipV="1">
              <a:off x="4038600" y="3124200"/>
              <a:ext cx="304800" cy="381000"/>
            </a:xfrm>
            <a:prstGeom prst="straightConnector1">
              <a:avLst/>
            </a:prstGeom>
            <a:noFill/>
            <a:ln w="38100" cap="flat" cmpd="sng" algn="ctr">
              <a:solidFill>
                <a:sysClr val="windowText" lastClr="000000"/>
              </a:solidFill>
              <a:prstDash val="solid"/>
              <a:tailEnd type="arrow"/>
            </a:ln>
            <a:effectLst/>
          </p:spPr>
        </p:cxnSp>
        <p:cxnSp>
          <p:nvCxnSpPr>
            <p:cNvPr id="53" name="Straight Arrow Connector 52">
              <a:extLst>
                <a:ext uri="{FF2B5EF4-FFF2-40B4-BE49-F238E27FC236}">
                  <a16:creationId xmlns:a16="http://schemas.microsoft.com/office/drawing/2014/main" id="{12C4887D-019A-4F10-A4B0-4DE2443418B1}"/>
                </a:ext>
              </a:extLst>
            </p:cNvPr>
            <p:cNvCxnSpPr/>
            <p:nvPr/>
          </p:nvCxnSpPr>
          <p:spPr>
            <a:xfrm>
              <a:off x="4572000" y="1447800"/>
              <a:ext cx="0" cy="457200"/>
            </a:xfrm>
            <a:prstGeom prst="straightConnector1">
              <a:avLst/>
            </a:prstGeom>
            <a:noFill/>
            <a:ln w="38100" cap="flat" cmpd="sng" algn="ctr">
              <a:solidFill>
                <a:sysClr val="windowText" lastClr="000000"/>
              </a:solidFill>
              <a:prstDash val="solid"/>
              <a:tailEnd type="arrow"/>
            </a:ln>
            <a:effectLst/>
          </p:spPr>
        </p:cxnSp>
        <p:cxnSp>
          <p:nvCxnSpPr>
            <p:cNvPr id="54" name="Straight Arrow Connector 53">
              <a:extLst>
                <a:ext uri="{FF2B5EF4-FFF2-40B4-BE49-F238E27FC236}">
                  <a16:creationId xmlns:a16="http://schemas.microsoft.com/office/drawing/2014/main" id="{A4473EDF-332C-4A36-BEA3-47080A100381}"/>
                </a:ext>
              </a:extLst>
            </p:cNvPr>
            <p:cNvCxnSpPr/>
            <p:nvPr/>
          </p:nvCxnSpPr>
          <p:spPr>
            <a:xfrm flipV="1">
              <a:off x="4495800" y="4191000"/>
              <a:ext cx="0" cy="381000"/>
            </a:xfrm>
            <a:prstGeom prst="straightConnector1">
              <a:avLst/>
            </a:prstGeom>
            <a:noFill/>
            <a:ln w="38100" cap="flat" cmpd="sng" algn="ctr">
              <a:solidFill>
                <a:sysClr val="windowText" lastClr="000000"/>
              </a:solidFill>
              <a:prstDash val="solid"/>
              <a:tailEnd type="arrow"/>
            </a:ln>
            <a:effectLst/>
          </p:spPr>
        </p:cxnSp>
        <p:sp>
          <p:nvSpPr>
            <p:cNvPr id="55" name="Oval 54">
              <a:extLst>
                <a:ext uri="{FF2B5EF4-FFF2-40B4-BE49-F238E27FC236}">
                  <a16:creationId xmlns:a16="http://schemas.microsoft.com/office/drawing/2014/main" id="{36043404-CAAE-4C61-AC14-D7679F5DFC5B}"/>
                </a:ext>
              </a:extLst>
            </p:cNvPr>
            <p:cNvSpPr/>
            <p:nvPr/>
          </p:nvSpPr>
          <p:spPr>
            <a:xfrm>
              <a:off x="6248400" y="5029200"/>
              <a:ext cx="838200" cy="838200"/>
            </a:xfrm>
            <a:prstGeom prst="ellipse">
              <a:avLst/>
            </a:prstGeom>
            <a:solidFill>
              <a:srgbClr val="FF0000">
                <a:alpha val="17000"/>
              </a:srgbClr>
            </a:solid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56" name="Group 55">
            <a:extLst>
              <a:ext uri="{FF2B5EF4-FFF2-40B4-BE49-F238E27FC236}">
                <a16:creationId xmlns:a16="http://schemas.microsoft.com/office/drawing/2014/main" id="{51610729-B4CF-414D-9D68-D4E9E91CA592}"/>
              </a:ext>
            </a:extLst>
          </p:cNvPr>
          <p:cNvGrpSpPr/>
          <p:nvPr/>
        </p:nvGrpSpPr>
        <p:grpSpPr>
          <a:xfrm>
            <a:off x="3657600" y="1248360"/>
            <a:ext cx="4495800" cy="4193735"/>
            <a:chOff x="3657600" y="1292665"/>
            <a:chExt cx="4495800" cy="4193735"/>
          </a:xfrm>
        </p:grpSpPr>
        <p:grpSp>
          <p:nvGrpSpPr>
            <p:cNvPr id="57" name="Group 56">
              <a:extLst>
                <a:ext uri="{FF2B5EF4-FFF2-40B4-BE49-F238E27FC236}">
                  <a16:creationId xmlns:a16="http://schemas.microsoft.com/office/drawing/2014/main" id="{7170AB37-7685-4A8B-9291-7ABB6F7DC977}"/>
                </a:ext>
              </a:extLst>
            </p:cNvPr>
            <p:cNvGrpSpPr/>
            <p:nvPr/>
          </p:nvGrpSpPr>
          <p:grpSpPr>
            <a:xfrm>
              <a:off x="3657600" y="2438400"/>
              <a:ext cx="685800" cy="457200"/>
              <a:chOff x="6858000" y="1905000"/>
              <a:chExt cx="685800" cy="457200"/>
            </a:xfrm>
          </p:grpSpPr>
          <p:cxnSp>
            <p:nvCxnSpPr>
              <p:cNvPr id="67" name="Straight Arrow Connector 66">
                <a:extLst>
                  <a:ext uri="{FF2B5EF4-FFF2-40B4-BE49-F238E27FC236}">
                    <a16:creationId xmlns:a16="http://schemas.microsoft.com/office/drawing/2014/main" id="{5BA4FF02-68CF-4107-8197-70FD21696D52}"/>
                  </a:ext>
                </a:extLst>
              </p:cNvPr>
              <p:cNvCxnSpPr/>
              <p:nvPr/>
            </p:nvCxnSpPr>
            <p:spPr>
              <a:xfrm flipH="1">
                <a:off x="6858000" y="2362200"/>
                <a:ext cx="685800" cy="0"/>
              </a:xfrm>
              <a:prstGeom prst="straightConnector1">
                <a:avLst/>
              </a:prstGeom>
              <a:noFill/>
              <a:ln w="38100" cap="flat" cmpd="sng" algn="ctr">
                <a:solidFill>
                  <a:sysClr val="windowText" lastClr="000000"/>
                </a:solidFill>
                <a:prstDash val="sysDot"/>
                <a:tailEnd type="arrow"/>
              </a:ln>
              <a:effectLst/>
            </p:spPr>
          </p:cxnSp>
          <p:cxnSp>
            <p:nvCxnSpPr>
              <p:cNvPr id="68" name="Straight Arrow Connector 67">
                <a:extLst>
                  <a:ext uri="{FF2B5EF4-FFF2-40B4-BE49-F238E27FC236}">
                    <a16:creationId xmlns:a16="http://schemas.microsoft.com/office/drawing/2014/main" id="{D3412A0C-39E4-4E09-B65A-E5DA75750E52}"/>
                  </a:ext>
                </a:extLst>
              </p:cNvPr>
              <p:cNvCxnSpPr/>
              <p:nvPr/>
            </p:nvCxnSpPr>
            <p:spPr>
              <a:xfrm flipH="1" flipV="1">
                <a:off x="6858000" y="1981200"/>
                <a:ext cx="685800" cy="381000"/>
              </a:xfrm>
              <a:prstGeom prst="straightConnector1">
                <a:avLst/>
              </a:prstGeom>
              <a:noFill/>
              <a:ln w="38100" cap="flat" cmpd="sng" algn="ctr">
                <a:solidFill>
                  <a:sysClr val="windowText" lastClr="000000"/>
                </a:solidFill>
                <a:prstDash val="solid"/>
                <a:tailEnd type="arrow"/>
              </a:ln>
              <a:effectLst/>
            </p:spPr>
          </p:cxnSp>
          <p:cxnSp>
            <p:nvCxnSpPr>
              <p:cNvPr id="69" name="Straight Arrow Connector 68">
                <a:extLst>
                  <a:ext uri="{FF2B5EF4-FFF2-40B4-BE49-F238E27FC236}">
                    <a16:creationId xmlns:a16="http://schemas.microsoft.com/office/drawing/2014/main" id="{1C52510A-D8BF-480C-9894-100AB27BDCE0}"/>
                  </a:ext>
                </a:extLst>
              </p:cNvPr>
              <p:cNvCxnSpPr/>
              <p:nvPr/>
            </p:nvCxnSpPr>
            <p:spPr>
              <a:xfrm flipV="1">
                <a:off x="7543800" y="1905000"/>
                <a:ext cx="0" cy="457200"/>
              </a:xfrm>
              <a:prstGeom prst="straightConnector1">
                <a:avLst/>
              </a:prstGeom>
              <a:noFill/>
              <a:ln w="38100" cap="flat" cmpd="sng" algn="ctr">
                <a:solidFill>
                  <a:sysClr val="windowText" lastClr="000000"/>
                </a:solidFill>
                <a:prstDash val="sysDot"/>
                <a:tailEnd type="arrow"/>
              </a:ln>
              <a:effectLst/>
            </p:spPr>
          </p:cxnSp>
        </p:grpSp>
        <p:grpSp>
          <p:nvGrpSpPr>
            <p:cNvPr id="58" name="Group 57">
              <a:extLst>
                <a:ext uri="{FF2B5EF4-FFF2-40B4-BE49-F238E27FC236}">
                  <a16:creationId xmlns:a16="http://schemas.microsoft.com/office/drawing/2014/main" id="{5D7C0773-DCCE-4F4A-9FFD-8AC39BBFE510}"/>
                </a:ext>
              </a:extLst>
            </p:cNvPr>
            <p:cNvGrpSpPr/>
            <p:nvPr/>
          </p:nvGrpSpPr>
          <p:grpSpPr>
            <a:xfrm>
              <a:off x="5715000" y="2362200"/>
              <a:ext cx="247650" cy="714375"/>
              <a:chOff x="5715000" y="2638425"/>
              <a:chExt cx="247650" cy="714375"/>
            </a:xfrm>
          </p:grpSpPr>
          <p:cxnSp>
            <p:nvCxnSpPr>
              <p:cNvPr id="64" name="Straight Arrow Connector 63">
                <a:extLst>
                  <a:ext uri="{FF2B5EF4-FFF2-40B4-BE49-F238E27FC236}">
                    <a16:creationId xmlns:a16="http://schemas.microsoft.com/office/drawing/2014/main" id="{6E307504-8C32-4501-A9ED-4948A2C1ACD5}"/>
                  </a:ext>
                </a:extLst>
              </p:cNvPr>
              <p:cNvCxnSpPr/>
              <p:nvPr/>
            </p:nvCxnSpPr>
            <p:spPr>
              <a:xfrm flipV="1">
                <a:off x="5734050" y="2638425"/>
                <a:ext cx="228600" cy="257175"/>
              </a:xfrm>
              <a:prstGeom prst="straightConnector1">
                <a:avLst/>
              </a:prstGeom>
              <a:noFill/>
              <a:ln w="38100" cap="flat" cmpd="sng" algn="ctr">
                <a:solidFill>
                  <a:sysClr val="windowText" lastClr="000000"/>
                </a:solidFill>
                <a:prstDash val="sysDot"/>
                <a:tailEnd type="arrow"/>
              </a:ln>
              <a:effectLst/>
            </p:spPr>
          </p:cxnSp>
          <p:cxnSp>
            <p:nvCxnSpPr>
              <p:cNvPr id="65" name="Straight Arrow Connector 64">
                <a:extLst>
                  <a:ext uri="{FF2B5EF4-FFF2-40B4-BE49-F238E27FC236}">
                    <a16:creationId xmlns:a16="http://schemas.microsoft.com/office/drawing/2014/main" id="{6973841A-F559-41F6-B37B-D3DB86801BD7}"/>
                  </a:ext>
                </a:extLst>
              </p:cNvPr>
              <p:cNvCxnSpPr/>
              <p:nvPr/>
            </p:nvCxnSpPr>
            <p:spPr>
              <a:xfrm>
                <a:off x="5734050" y="2895600"/>
                <a:ext cx="228600" cy="381000"/>
              </a:xfrm>
              <a:prstGeom prst="straightConnector1">
                <a:avLst/>
              </a:prstGeom>
              <a:noFill/>
              <a:ln w="38100" cap="flat" cmpd="sng" algn="ctr">
                <a:solidFill>
                  <a:sysClr val="windowText" lastClr="000000"/>
                </a:solidFill>
                <a:prstDash val="solid"/>
                <a:tailEnd type="arrow"/>
              </a:ln>
              <a:effectLst/>
            </p:spPr>
          </p:cxnSp>
          <p:cxnSp>
            <p:nvCxnSpPr>
              <p:cNvPr id="66" name="Straight Arrow Connector 65">
                <a:extLst>
                  <a:ext uri="{FF2B5EF4-FFF2-40B4-BE49-F238E27FC236}">
                    <a16:creationId xmlns:a16="http://schemas.microsoft.com/office/drawing/2014/main" id="{2EA3F4B1-A0B5-40AB-9EFA-F977C8F9C74B}"/>
                  </a:ext>
                </a:extLst>
              </p:cNvPr>
              <p:cNvCxnSpPr/>
              <p:nvPr/>
            </p:nvCxnSpPr>
            <p:spPr>
              <a:xfrm>
                <a:off x="5715000" y="2895600"/>
                <a:ext cx="19050" cy="457200"/>
              </a:xfrm>
              <a:prstGeom prst="straightConnector1">
                <a:avLst/>
              </a:prstGeom>
              <a:noFill/>
              <a:ln w="38100" cap="flat" cmpd="sng" algn="ctr">
                <a:solidFill>
                  <a:sysClr val="windowText" lastClr="000000"/>
                </a:solidFill>
                <a:prstDash val="sysDot"/>
                <a:tailEnd type="arrow"/>
              </a:ln>
              <a:effectLst/>
            </p:spPr>
          </p:cxnSp>
        </p:grpSp>
        <p:grpSp>
          <p:nvGrpSpPr>
            <p:cNvPr id="59" name="Group 58">
              <a:extLst>
                <a:ext uri="{FF2B5EF4-FFF2-40B4-BE49-F238E27FC236}">
                  <a16:creationId xmlns:a16="http://schemas.microsoft.com/office/drawing/2014/main" id="{AB344283-D4AC-44D8-811D-26D2DFFCE293}"/>
                </a:ext>
              </a:extLst>
            </p:cNvPr>
            <p:cNvGrpSpPr/>
            <p:nvPr/>
          </p:nvGrpSpPr>
          <p:grpSpPr>
            <a:xfrm rot="2435213">
              <a:off x="4172122" y="1292665"/>
              <a:ext cx="608438" cy="401201"/>
              <a:chOff x="7030021" y="2135206"/>
              <a:chExt cx="608438" cy="401201"/>
            </a:xfrm>
          </p:grpSpPr>
          <p:cxnSp>
            <p:nvCxnSpPr>
              <p:cNvPr id="61" name="Straight Arrow Connector 60">
                <a:extLst>
                  <a:ext uri="{FF2B5EF4-FFF2-40B4-BE49-F238E27FC236}">
                    <a16:creationId xmlns:a16="http://schemas.microsoft.com/office/drawing/2014/main" id="{C77B90CE-5B60-4791-A1B5-C8B8405C18C8}"/>
                  </a:ext>
                </a:extLst>
              </p:cNvPr>
              <p:cNvCxnSpPr/>
              <p:nvPr/>
            </p:nvCxnSpPr>
            <p:spPr>
              <a:xfrm rot="19164787" flipH="1" flipV="1">
                <a:off x="7104060" y="2509028"/>
                <a:ext cx="494037" cy="15780"/>
              </a:xfrm>
              <a:prstGeom prst="straightConnector1">
                <a:avLst/>
              </a:prstGeom>
              <a:noFill/>
              <a:ln w="38100" cap="flat" cmpd="sng" algn="ctr">
                <a:solidFill>
                  <a:sysClr val="windowText" lastClr="000000"/>
                </a:solidFill>
                <a:prstDash val="sysDot"/>
                <a:tailEnd type="arrow"/>
              </a:ln>
              <a:effectLst/>
            </p:spPr>
          </p:cxnSp>
          <p:cxnSp>
            <p:nvCxnSpPr>
              <p:cNvPr id="62" name="Straight Arrow Connector 61">
                <a:extLst>
                  <a:ext uri="{FF2B5EF4-FFF2-40B4-BE49-F238E27FC236}">
                    <a16:creationId xmlns:a16="http://schemas.microsoft.com/office/drawing/2014/main" id="{C097BA4E-3023-420A-A9ED-A6881E90E4D2}"/>
                  </a:ext>
                </a:extLst>
              </p:cNvPr>
              <p:cNvCxnSpPr/>
              <p:nvPr/>
            </p:nvCxnSpPr>
            <p:spPr>
              <a:xfrm rot="19164787" flipH="1" flipV="1">
                <a:off x="7030021" y="2360194"/>
                <a:ext cx="507206" cy="176213"/>
              </a:xfrm>
              <a:prstGeom prst="straightConnector1">
                <a:avLst/>
              </a:prstGeom>
              <a:noFill/>
              <a:ln w="38100" cap="flat" cmpd="sng" algn="ctr">
                <a:solidFill>
                  <a:sysClr val="windowText" lastClr="000000"/>
                </a:solidFill>
                <a:prstDash val="solid"/>
                <a:tailEnd type="arrow"/>
              </a:ln>
              <a:effectLst/>
            </p:spPr>
          </p:cxnSp>
          <p:cxnSp>
            <p:nvCxnSpPr>
              <p:cNvPr id="63" name="Straight Arrow Connector 62">
                <a:extLst>
                  <a:ext uri="{FF2B5EF4-FFF2-40B4-BE49-F238E27FC236}">
                    <a16:creationId xmlns:a16="http://schemas.microsoft.com/office/drawing/2014/main" id="{207B33ED-0EF7-4B35-96F6-979DF6D9C17E}"/>
                  </a:ext>
                </a:extLst>
              </p:cNvPr>
              <p:cNvCxnSpPr/>
              <p:nvPr/>
            </p:nvCxnSpPr>
            <p:spPr>
              <a:xfrm rot="19164787" flipV="1">
                <a:off x="7459862" y="2135206"/>
                <a:ext cx="178597" cy="191990"/>
              </a:xfrm>
              <a:prstGeom prst="straightConnector1">
                <a:avLst/>
              </a:prstGeom>
              <a:noFill/>
              <a:ln w="38100" cap="flat" cmpd="sng" algn="ctr">
                <a:solidFill>
                  <a:sysClr val="windowText" lastClr="000000"/>
                </a:solidFill>
                <a:prstDash val="sysDot"/>
                <a:tailEnd type="arrow"/>
              </a:ln>
              <a:effectLst/>
            </p:spPr>
          </p:cxnSp>
        </p:grpSp>
        <p:sp>
          <p:nvSpPr>
            <p:cNvPr id="60" name="Oval 59">
              <a:extLst>
                <a:ext uri="{FF2B5EF4-FFF2-40B4-BE49-F238E27FC236}">
                  <a16:creationId xmlns:a16="http://schemas.microsoft.com/office/drawing/2014/main" id="{8FC22CF5-F7BD-48EC-9024-63011F201E97}"/>
                </a:ext>
              </a:extLst>
            </p:cNvPr>
            <p:cNvSpPr/>
            <p:nvPr/>
          </p:nvSpPr>
          <p:spPr>
            <a:xfrm>
              <a:off x="7239000" y="4724400"/>
              <a:ext cx="914400" cy="762000"/>
            </a:xfrm>
            <a:prstGeom prst="ellipse">
              <a:avLst/>
            </a:prstGeom>
            <a:solidFill>
              <a:srgbClr val="92D050">
                <a:alpha val="45000"/>
              </a:srgbClr>
            </a:solidFill>
            <a:ln w="38100" cap="flat" cmpd="sng" algn="ctr">
              <a:solidFill>
                <a:srgbClr val="13A80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0" name="Oval 69">
            <a:extLst>
              <a:ext uri="{FF2B5EF4-FFF2-40B4-BE49-F238E27FC236}">
                <a16:creationId xmlns:a16="http://schemas.microsoft.com/office/drawing/2014/main" id="{9F472DA4-CE3B-4190-9DEB-DA7FC58BDCCB}"/>
              </a:ext>
            </a:extLst>
          </p:cNvPr>
          <p:cNvSpPr/>
          <p:nvPr/>
        </p:nvSpPr>
        <p:spPr>
          <a:xfrm>
            <a:off x="8232648" y="4603895"/>
            <a:ext cx="758952" cy="762000"/>
          </a:xfrm>
          <a:prstGeom prst="ellipse">
            <a:avLst/>
          </a:prstGeom>
          <a:solidFill>
            <a:srgbClr val="4F81BD">
              <a:alpha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1" name="Straight Arrow Connector 70">
            <a:extLst>
              <a:ext uri="{FF2B5EF4-FFF2-40B4-BE49-F238E27FC236}">
                <a16:creationId xmlns:a16="http://schemas.microsoft.com/office/drawing/2014/main" id="{721C3DC3-4B8B-4E09-A6A2-E02096A03808}"/>
              </a:ext>
            </a:extLst>
          </p:cNvPr>
          <p:cNvCxnSpPr/>
          <p:nvPr/>
        </p:nvCxnSpPr>
        <p:spPr>
          <a:xfrm>
            <a:off x="4317322" y="3689495"/>
            <a:ext cx="0" cy="307181"/>
          </a:xfrm>
          <a:prstGeom prst="straightConnector1">
            <a:avLst/>
          </a:prstGeom>
          <a:noFill/>
          <a:ln w="38100" cap="flat" cmpd="sng" algn="ctr">
            <a:solidFill>
              <a:sysClr val="windowText" lastClr="000000"/>
            </a:solidFill>
            <a:prstDash val="solid"/>
            <a:tailEnd type="arrow"/>
          </a:ln>
          <a:effectLst/>
        </p:spPr>
      </p:cxnSp>
      <p:cxnSp>
        <p:nvCxnSpPr>
          <p:cNvPr id="72" name="Straight Arrow Connector 71">
            <a:extLst>
              <a:ext uri="{FF2B5EF4-FFF2-40B4-BE49-F238E27FC236}">
                <a16:creationId xmlns:a16="http://schemas.microsoft.com/office/drawing/2014/main" id="{A9A31725-FF28-4FD6-B05C-E541736CBFC2}"/>
              </a:ext>
            </a:extLst>
          </p:cNvPr>
          <p:cNvCxnSpPr>
            <a:stCxn id="48" idx="3"/>
          </p:cNvCxnSpPr>
          <p:nvPr/>
        </p:nvCxnSpPr>
        <p:spPr>
          <a:xfrm flipV="1">
            <a:off x="4314825" y="2873521"/>
            <a:ext cx="0" cy="815974"/>
          </a:xfrm>
          <a:prstGeom prst="straightConnector1">
            <a:avLst/>
          </a:prstGeom>
          <a:noFill/>
          <a:ln w="38100" cap="flat" cmpd="sng" algn="ctr">
            <a:solidFill>
              <a:sysClr val="windowText" lastClr="000000"/>
            </a:solidFill>
            <a:prstDash val="sysDot"/>
            <a:tailEnd type="none"/>
          </a:ln>
          <a:effectLst/>
        </p:spPr>
      </p:cxnSp>
      <p:sp>
        <p:nvSpPr>
          <p:cNvPr id="73" name="Oval 72">
            <a:extLst>
              <a:ext uri="{FF2B5EF4-FFF2-40B4-BE49-F238E27FC236}">
                <a16:creationId xmlns:a16="http://schemas.microsoft.com/office/drawing/2014/main" id="{514C054B-D4A4-4DE2-BF8E-0E59754233D5}"/>
              </a:ext>
            </a:extLst>
          </p:cNvPr>
          <p:cNvSpPr/>
          <p:nvPr/>
        </p:nvSpPr>
        <p:spPr>
          <a:xfrm>
            <a:off x="4495800" y="4527695"/>
            <a:ext cx="1524000" cy="1143000"/>
          </a:xfrm>
          <a:prstGeom prst="ellipse">
            <a:avLst/>
          </a:prstGeom>
          <a:solidFill>
            <a:srgbClr val="7030A0">
              <a:alpha val="21000"/>
            </a:srgbClr>
          </a:solidFill>
          <a:ln w="38100"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DE527C1B-1910-4FA8-ABEC-5DB12314C322}"/>
              </a:ext>
            </a:extLst>
          </p:cNvPr>
          <p:cNvSpPr txBox="1"/>
          <p:nvPr/>
        </p:nvSpPr>
        <p:spPr>
          <a:xfrm>
            <a:off x="4343400" y="5746895"/>
            <a:ext cx="1981200" cy="461665"/>
          </a:xfrm>
          <a:prstGeom prst="rect">
            <a:avLst/>
          </a:prstGeom>
          <a:noFill/>
        </p:spPr>
        <p:txBody>
          <a:bodyPr wrap="square" rtlCol="0">
            <a:spAutoFit/>
          </a:bodyPr>
          <a:lstStyle/>
          <a:p>
            <a:pPr defTabSz="914400"/>
            <a:r>
              <a:rPr lang="en-US" sz="2400" dirty="0">
                <a:solidFill>
                  <a:srgbClr val="7030A0"/>
                </a:solidFill>
                <a:latin typeface="Calibri"/>
              </a:rPr>
              <a:t>NONLINEAR!</a:t>
            </a:r>
          </a:p>
        </p:txBody>
      </p:sp>
      <p:sp>
        <p:nvSpPr>
          <p:cNvPr id="75" name="Cube 74">
            <a:extLst>
              <a:ext uri="{FF2B5EF4-FFF2-40B4-BE49-F238E27FC236}">
                <a16:creationId xmlns:a16="http://schemas.microsoft.com/office/drawing/2014/main" id="{1D988614-38F2-4CB6-864B-4DE951EE3AC4}"/>
              </a:ext>
            </a:extLst>
          </p:cNvPr>
          <p:cNvSpPr/>
          <p:nvPr/>
        </p:nvSpPr>
        <p:spPr>
          <a:xfrm>
            <a:off x="1655763" y="2708420"/>
            <a:ext cx="152400" cy="152400"/>
          </a:xfrm>
          <a:prstGeom prst="cube">
            <a:avLst/>
          </a:prstGeom>
          <a:solidFill>
            <a:srgbClr val="4F81BD"/>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6" name="Straight Connector 75">
            <a:extLst>
              <a:ext uri="{FF2B5EF4-FFF2-40B4-BE49-F238E27FC236}">
                <a16:creationId xmlns:a16="http://schemas.microsoft.com/office/drawing/2014/main" id="{6652A12E-3B4F-4DC1-8948-E74C746FF9CD}"/>
              </a:ext>
            </a:extLst>
          </p:cNvPr>
          <p:cNvCxnSpPr/>
          <p:nvPr/>
        </p:nvCxnSpPr>
        <p:spPr>
          <a:xfrm>
            <a:off x="1739007" y="2847327"/>
            <a:ext cx="1440755" cy="801687"/>
          </a:xfrm>
          <a:prstGeom prst="line">
            <a:avLst/>
          </a:prstGeom>
          <a:noFill/>
          <a:ln w="12700" cap="flat" cmpd="sng" algn="ctr">
            <a:solidFill>
              <a:sysClr val="windowText" lastClr="000000"/>
            </a:solidFill>
            <a:prstDash val="dash"/>
          </a:ln>
          <a:effectLst/>
        </p:spPr>
      </p:cxnSp>
      <p:cxnSp>
        <p:nvCxnSpPr>
          <p:cNvPr id="77" name="Straight Connector 76">
            <a:extLst>
              <a:ext uri="{FF2B5EF4-FFF2-40B4-BE49-F238E27FC236}">
                <a16:creationId xmlns:a16="http://schemas.microsoft.com/office/drawing/2014/main" id="{90549A20-0C54-4DE0-A523-6D9727D79310}"/>
              </a:ext>
            </a:extLst>
          </p:cNvPr>
          <p:cNvCxnSpPr/>
          <p:nvPr/>
        </p:nvCxnSpPr>
        <p:spPr>
          <a:xfrm flipV="1">
            <a:off x="1790700" y="1373332"/>
            <a:ext cx="1866899" cy="1348582"/>
          </a:xfrm>
          <a:prstGeom prst="line">
            <a:avLst/>
          </a:prstGeom>
          <a:noFill/>
          <a:ln w="12700" cap="flat" cmpd="sng" algn="ctr">
            <a:solidFill>
              <a:sysClr val="windowText" lastClr="000000"/>
            </a:solidFill>
            <a:prstDash val="dash"/>
          </a:ln>
          <a:effectLst/>
        </p:spPr>
      </p:cxnSp>
      <p:grpSp>
        <p:nvGrpSpPr>
          <p:cNvPr id="78" name="Group 77">
            <a:extLst>
              <a:ext uri="{FF2B5EF4-FFF2-40B4-BE49-F238E27FC236}">
                <a16:creationId xmlns:a16="http://schemas.microsoft.com/office/drawing/2014/main" id="{A8B5165B-9AF0-4716-A77B-94AC61F0B215}"/>
              </a:ext>
            </a:extLst>
          </p:cNvPr>
          <p:cNvGrpSpPr/>
          <p:nvPr/>
        </p:nvGrpSpPr>
        <p:grpSpPr>
          <a:xfrm>
            <a:off x="6858000" y="1591502"/>
            <a:ext cx="1600200" cy="1793193"/>
            <a:chOff x="6858000" y="2016807"/>
            <a:chExt cx="1600200" cy="1793193"/>
          </a:xfrm>
        </p:grpSpPr>
        <p:sp>
          <p:nvSpPr>
            <p:cNvPr id="79" name="Rectangle 78">
              <a:extLst>
                <a:ext uri="{FF2B5EF4-FFF2-40B4-BE49-F238E27FC236}">
                  <a16:creationId xmlns:a16="http://schemas.microsoft.com/office/drawing/2014/main" id="{DFA767E8-3DF0-49B3-93E9-131DEF687366}"/>
                </a:ext>
              </a:extLst>
            </p:cNvPr>
            <p:cNvSpPr/>
            <p:nvPr/>
          </p:nvSpPr>
          <p:spPr>
            <a:xfrm>
              <a:off x="6858000" y="2209800"/>
              <a:ext cx="1600200" cy="1371600"/>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80" name="Straight Arrow Connector 79">
              <a:extLst>
                <a:ext uri="{FF2B5EF4-FFF2-40B4-BE49-F238E27FC236}">
                  <a16:creationId xmlns:a16="http://schemas.microsoft.com/office/drawing/2014/main" id="{AAFF47C2-9F3A-4071-9033-24ADBE77D347}"/>
                </a:ext>
              </a:extLst>
            </p:cNvPr>
            <p:cNvCxnSpPr/>
            <p:nvPr/>
          </p:nvCxnSpPr>
          <p:spPr>
            <a:xfrm>
              <a:off x="7186676" y="2016807"/>
              <a:ext cx="942848" cy="0"/>
            </a:xfrm>
            <a:prstGeom prst="straightConnector1">
              <a:avLst/>
            </a:prstGeom>
            <a:noFill/>
            <a:ln w="38100" cap="flat" cmpd="sng" algn="ctr">
              <a:solidFill>
                <a:sysClr val="windowText" lastClr="000000"/>
              </a:solidFill>
              <a:prstDash val="solid"/>
              <a:tailEnd type="arrow"/>
            </a:ln>
            <a:effectLst/>
          </p:spPr>
        </p:cxnSp>
        <p:cxnSp>
          <p:nvCxnSpPr>
            <p:cNvPr id="81" name="Straight Arrow Connector 80">
              <a:extLst>
                <a:ext uri="{FF2B5EF4-FFF2-40B4-BE49-F238E27FC236}">
                  <a16:creationId xmlns:a16="http://schemas.microsoft.com/office/drawing/2014/main" id="{F8F40D6D-BB25-4B1B-A4D4-1903AD8D2763}"/>
                </a:ext>
              </a:extLst>
            </p:cNvPr>
            <p:cNvCxnSpPr/>
            <p:nvPr/>
          </p:nvCxnSpPr>
          <p:spPr>
            <a:xfrm>
              <a:off x="7186676" y="2406935"/>
              <a:ext cx="661924" cy="0"/>
            </a:xfrm>
            <a:prstGeom prst="straightConnector1">
              <a:avLst/>
            </a:prstGeom>
            <a:noFill/>
            <a:ln w="38100" cap="flat" cmpd="sng" algn="ctr">
              <a:solidFill>
                <a:sysClr val="windowText" lastClr="000000"/>
              </a:solidFill>
              <a:prstDash val="solid"/>
              <a:tailEnd type="arrow"/>
            </a:ln>
            <a:effectLst/>
          </p:spPr>
        </p:cxnSp>
        <p:cxnSp>
          <p:nvCxnSpPr>
            <p:cNvPr id="82" name="Straight Arrow Connector 81">
              <a:extLst>
                <a:ext uri="{FF2B5EF4-FFF2-40B4-BE49-F238E27FC236}">
                  <a16:creationId xmlns:a16="http://schemas.microsoft.com/office/drawing/2014/main" id="{8F918131-0B4B-412D-881F-66C62E3D565C}"/>
                </a:ext>
              </a:extLst>
            </p:cNvPr>
            <p:cNvCxnSpPr/>
            <p:nvPr/>
          </p:nvCxnSpPr>
          <p:spPr>
            <a:xfrm>
              <a:off x="7186676" y="3419872"/>
              <a:ext cx="942848" cy="0"/>
            </a:xfrm>
            <a:prstGeom prst="straightConnector1">
              <a:avLst/>
            </a:prstGeom>
            <a:noFill/>
            <a:ln w="38100" cap="flat" cmpd="sng" algn="ctr">
              <a:solidFill>
                <a:sysClr val="windowText" lastClr="000000"/>
              </a:solidFill>
              <a:prstDash val="solid"/>
              <a:tailEnd type="arrow"/>
            </a:ln>
            <a:effectLst/>
          </p:spPr>
        </p:cxnSp>
        <p:cxnSp>
          <p:nvCxnSpPr>
            <p:cNvPr id="83" name="Straight Arrow Connector 82">
              <a:extLst>
                <a:ext uri="{FF2B5EF4-FFF2-40B4-BE49-F238E27FC236}">
                  <a16:creationId xmlns:a16="http://schemas.microsoft.com/office/drawing/2014/main" id="{055A745B-5555-4D3D-A68C-EB6A174C603A}"/>
                </a:ext>
              </a:extLst>
            </p:cNvPr>
            <p:cNvCxnSpPr/>
            <p:nvPr/>
          </p:nvCxnSpPr>
          <p:spPr>
            <a:xfrm>
              <a:off x="7186676" y="3810000"/>
              <a:ext cx="942848" cy="0"/>
            </a:xfrm>
            <a:prstGeom prst="straightConnector1">
              <a:avLst/>
            </a:prstGeom>
            <a:noFill/>
            <a:ln w="38100" cap="flat" cmpd="sng" algn="ctr">
              <a:solidFill>
                <a:sysClr val="windowText" lastClr="000000"/>
              </a:solidFill>
              <a:prstDash val="solid"/>
              <a:tailEnd type="arrow"/>
            </a:ln>
            <a:effectLst/>
          </p:spPr>
        </p:cxnSp>
      </p:grpSp>
      <p:sp>
        <p:nvSpPr>
          <p:cNvPr id="2" name="Rectangle 1">
            <a:extLst>
              <a:ext uri="{FF2B5EF4-FFF2-40B4-BE49-F238E27FC236}">
                <a16:creationId xmlns:a16="http://schemas.microsoft.com/office/drawing/2014/main" id="{1C7CC9CC-F1D4-4766-BFBA-049E7550D010}"/>
              </a:ext>
            </a:extLst>
          </p:cNvPr>
          <p:cNvSpPr/>
          <p:nvPr/>
        </p:nvSpPr>
        <p:spPr>
          <a:xfrm>
            <a:off x="257633" y="6337133"/>
            <a:ext cx="8733967" cy="369332"/>
          </a:xfrm>
          <a:prstGeom prst="rect">
            <a:avLst/>
          </a:prstGeom>
        </p:spPr>
        <p:txBody>
          <a:bodyPr wrap="square">
            <a:spAutoFit/>
          </a:bodyPr>
          <a:lstStyle/>
          <a:p>
            <a:r>
              <a:rPr lang="en-US" dirty="0"/>
              <a:t>The NSE are essentially Newton’s 2</a:t>
            </a:r>
            <a:r>
              <a:rPr lang="en-US" baseline="30000" dirty="0"/>
              <a:t>nd</a:t>
            </a:r>
            <a:r>
              <a:rPr lang="en-US" dirty="0"/>
              <a:t> Law for fluids. Importantly, they are nonlinear!</a:t>
            </a:r>
          </a:p>
        </p:txBody>
      </p:sp>
    </p:spTree>
    <p:extLst>
      <p:ext uri="{BB962C8B-B14F-4D97-AF65-F5344CB8AC3E}">
        <p14:creationId xmlns:p14="http://schemas.microsoft.com/office/powerpoint/2010/main" val="30625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6"/>
                                        </p:tgtEl>
                                      </p:cBhvr>
                                    </p:animEffect>
                                    <p:set>
                                      <p:cBhvr>
                                        <p:cTn id="23" dur="1" fill="hold">
                                          <p:stCondLst>
                                            <p:cond delay="499"/>
                                          </p:stCondLst>
                                        </p:cTn>
                                        <p:tgtEl>
                                          <p:spTgt spid="5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8"/>
                                        </p:tgtEl>
                                      </p:cBhvr>
                                    </p:animEffect>
                                    <p:set>
                                      <p:cBhvr>
                                        <p:cTn id="26" dur="1" fill="hold">
                                          <p:stCondLst>
                                            <p:cond delay="499"/>
                                          </p:stCondLst>
                                        </p:cTn>
                                        <p:tgtEl>
                                          <p:spTgt spid="7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childTnLst>
                                </p:cTn>
                              </p:par>
                              <p:par>
                                <p:cTn id="30" presetID="10" presetClass="entr" presetSubtype="0"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par>
                                <p:cTn id="33" presetID="10" presetClass="entr" presetSubtype="0" fill="hold"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par>
                                <p:cTn id="44" presetID="10" presetClass="exit" presetSubtype="0" fill="hold" grpId="1" nodeType="withEffect">
                                  <p:stCondLst>
                                    <p:cond delay="0"/>
                                  </p:stCondLst>
                                  <p:childTnLst>
                                    <p:animEffect transition="out" filter="fade">
                                      <p:cBhvr>
                                        <p:cTn id="45" dur="500"/>
                                        <p:tgtEl>
                                          <p:spTgt spid="70"/>
                                        </p:tgtEl>
                                      </p:cBhvr>
                                    </p:animEffect>
                                    <p:set>
                                      <p:cBhvr>
                                        <p:cTn id="46" dur="1" fill="hold">
                                          <p:stCondLst>
                                            <p:cond delay="499"/>
                                          </p:stCondLst>
                                        </p:cTn>
                                        <p:tgtEl>
                                          <p:spTgt spid="7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1"/>
                                        </p:tgtEl>
                                      </p:cBhvr>
                                    </p:animEffect>
                                    <p:set>
                                      <p:cBhvr>
                                        <p:cTn id="49" dur="1" fill="hold">
                                          <p:stCondLst>
                                            <p:cond delay="499"/>
                                          </p:stCondLst>
                                        </p:cTn>
                                        <p:tgtEl>
                                          <p:spTgt spid="71"/>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2"/>
                                        </p:tgtEl>
                                      </p:cBhvr>
                                    </p:animEffect>
                                    <p:set>
                                      <p:cBhvr>
                                        <p:cTn id="52"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3" grpId="0" animBg="1"/>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72454A-E272-4EDF-87D3-18F7D7C9A702}"/>
              </a:ext>
            </a:extLst>
          </p:cNvPr>
          <p:cNvSpPr>
            <a:spLocks noGrp="1"/>
          </p:cNvSpPr>
          <p:nvPr>
            <p:ph idx="1"/>
          </p:nvPr>
        </p:nvSpPr>
        <p:spPr>
          <a:xfrm>
            <a:off x="355317" y="1276022"/>
            <a:ext cx="8075990" cy="4816324"/>
          </a:xfrm>
        </p:spPr>
        <p:txBody>
          <a:bodyPr>
            <a:normAutofit/>
          </a:bodyPr>
          <a:lstStyle/>
          <a:p>
            <a:pPr marL="0" indent="0">
              <a:buNone/>
            </a:pPr>
            <a:r>
              <a:rPr lang="en-US" sz="2400" dirty="0"/>
              <a:t>It is convenient to rewrite the NSE in dimensionless form. Let</a:t>
            </a:r>
          </a:p>
          <a:p>
            <a:pPr marL="0" indent="0">
              <a:buNone/>
            </a:pPr>
            <a:endParaRPr lang="en-US" sz="2400" dirty="0"/>
          </a:p>
          <a:p>
            <a:pPr marL="0" indent="0">
              <a:buNone/>
            </a:pPr>
            <a:endParaRPr lang="en-US" sz="2400" dirty="0"/>
          </a:p>
          <a:p>
            <a:pPr marL="0" indent="0">
              <a:buNone/>
            </a:pPr>
            <a:r>
              <a:rPr lang="en-US" sz="2400" dirty="0"/>
              <a:t>then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where</a:t>
            </a:r>
          </a:p>
        </p:txBody>
      </p:sp>
      <p:sp>
        <p:nvSpPr>
          <p:cNvPr id="3" name="Title 2">
            <a:extLst>
              <a:ext uri="{FF2B5EF4-FFF2-40B4-BE49-F238E27FC236}">
                <a16:creationId xmlns:a16="http://schemas.microsoft.com/office/drawing/2014/main" id="{52F65DA3-8EA8-4BB9-89F6-1CD0B4696092}"/>
              </a:ext>
            </a:extLst>
          </p:cNvPr>
          <p:cNvSpPr>
            <a:spLocks noGrp="1"/>
          </p:cNvSpPr>
          <p:nvPr>
            <p:ph type="title"/>
          </p:nvPr>
        </p:nvSpPr>
        <p:spPr/>
        <p:txBody>
          <a:bodyPr/>
          <a:lstStyle/>
          <a:p>
            <a:r>
              <a:rPr lang="en-US" dirty="0"/>
              <a:t>Reynolds Number</a:t>
            </a:r>
          </a:p>
        </p:txBody>
      </p:sp>
      <p:graphicFrame>
        <p:nvGraphicFramePr>
          <p:cNvPr id="4" name="Object 3">
            <a:extLst>
              <a:ext uri="{FF2B5EF4-FFF2-40B4-BE49-F238E27FC236}">
                <a16:creationId xmlns:a16="http://schemas.microsoft.com/office/drawing/2014/main" id="{F6078703-9EA7-4EC3-B55B-620B127A02C9}"/>
              </a:ext>
            </a:extLst>
          </p:cNvPr>
          <p:cNvGraphicFramePr>
            <a:graphicFrameLocks noChangeAspect="1"/>
          </p:cNvGraphicFramePr>
          <p:nvPr>
            <p:extLst>
              <p:ext uri="{D42A27DB-BD31-4B8C-83A1-F6EECF244321}">
                <p14:modId xmlns:p14="http://schemas.microsoft.com/office/powerpoint/2010/main" val="1793953630"/>
              </p:ext>
            </p:extLst>
          </p:nvPr>
        </p:nvGraphicFramePr>
        <p:xfrm>
          <a:off x="1012862" y="2054609"/>
          <a:ext cx="6791482" cy="961884"/>
        </p:xfrm>
        <a:graphic>
          <a:graphicData uri="http://schemas.openxmlformats.org/presentationml/2006/ole">
            <mc:AlternateContent xmlns:mc="http://schemas.openxmlformats.org/markup-compatibility/2006">
              <mc:Choice xmlns:v="urn:schemas-microsoft-com:vml" Requires="v">
                <p:oleObj spid="_x0000_s8308" name="Equation" r:id="rId4" imgW="2781000" imgH="393480" progId="Equation.3">
                  <p:embed/>
                </p:oleObj>
              </mc:Choice>
              <mc:Fallback>
                <p:oleObj name="Equation" r:id="rId4" imgW="2781000" imgH="393480" progId="Equation.3">
                  <p:embed/>
                  <p:pic>
                    <p:nvPicPr>
                      <p:cNvPr id="5632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62" y="2054609"/>
                        <a:ext cx="6791482" cy="961884"/>
                      </a:xfrm>
                      <a:prstGeom prst="rect">
                        <a:avLst/>
                      </a:prstGeom>
                      <a:noFill/>
                      <a:ln>
                        <a:noFill/>
                      </a:ln>
                      <a:extLst/>
                    </p:spPr>
                  </p:pic>
                </p:oleObj>
              </mc:Fallback>
            </mc:AlternateContent>
          </a:graphicData>
        </a:graphic>
      </p:graphicFrame>
      <p:graphicFrame>
        <p:nvGraphicFramePr>
          <p:cNvPr id="5" name="Object 5">
            <a:extLst>
              <a:ext uri="{FF2B5EF4-FFF2-40B4-BE49-F238E27FC236}">
                <a16:creationId xmlns:a16="http://schemas.microsoft.com/office/drawing/2014/main" id="{69BA8C5F-4A9F-4218-AC8F-932210A3BC63}"/>
              </a:ext>
            </a:extLst>
          </p:cNvPr>
          <p:cNvGraphicFramePr>
            <a:graphicFrameLocks noChangeAspect="1"/>
          </p:cNvGraphicFramePr>
          <p:nvPr>
            <p:extLst>
              <p:ext uri="{D42A27DB-BD31-4B8C-83A1-F6EECF244321}">
                <p14:modId xmlns:p14="http://schemas.microsoft.com/office/powerpoint/2010/main" val="2571076726"/>
              </p:ext>
            </p:extLst>
          </p:nvPr>
        </p:nvGraphicFramePr>
        <p:xfrm>
          <a:off x="1677988" y="3652833"/>
          <a:ext cx="5843587" cy="1047750"/>
        </p:xfrm>
        <a:graphic>
          <a:graphicData uri="http://schemas.openxmlformats.org/presentationml/2006/ole">
            <mc:AlternateContent xmlns:mc="http://schemas.openxmlformats.org/markup-compatibility/2006">
              <mc:Choice xmlns:v="urn:schemas-microsoft-com:vml" Requires="v">
                <p:oleObj spid="_x0000_s8309" name="Equation" r:id="rId6" imgW="2197080" imgH="393480" progId="Equation.3">
                  <p:embed/>
                </p:oleObj>
              </mc:Choice>
              <mc:Fallback>
                <p:oleObj name="Equation" r:id="rId6" imgW="2197080" imgH="393480" progId="Equation.3">
                  <p:embed/>
                  <p:pic>
                    <p:nvPicPr>
                      <p:cNvPr id="56325" name="Object 5"/>
                      <p:cNvPicPr>
                        <a:picLocks noChangeAspect="1" noChangeArrowheads="1"/>
                      </p:cNvPicPr>
                      <p:nvPr/>
                    </p:nvPicPr>
                    <p:blipFill>
                      <a:blip r:embed="rId7"/>
                      <a:srcRect/>
                      <a:stretch>
                        <a:fillRect/>
                      </a:stretch>
                    </p:blipFill>
                    <p:spPr bwMode="auto">
                      <a:xfrm>
                        <a:off x="1677988" y="3652833"/>
                        <a:ext cx="5843587" cy="1047750"/>
                      </a:xfrm>
                      <a:prstGeom prst="rect">
                        <a:avLst/>
                      </a:prstGeom>
                      <a:noFill/>
                      <a:ln w="38100">
                        <a:noFill/>
                        <a:miter lim="800000"/>
                        <a:headEnd/>
                        <a:tailEnd/>
                      </a:ln>
                      <a:extLst/>
                    </p:spPr>
                  </p:pic>
                </p:oleObj>
              </mc:Fallback>
            </mc:AlternateContent>
          </a:graphicData>
        </a:graphic>
      </p:graphicFrame>
      <p:graphicFrame>
        <p:nvGraphicFramePr>
          <p:cNvPr id="6" name="Object 6">
            <a:extLst>
              <a:ext uri="{FF2B5EF4-FFF2-40B4-BE49-F238E27FC236}">
                <a16:creationId xmlns:a16="http://schemas.microsoft.com/office/drawing/2014/main" id="{87A7C530-6A30-45C8-A80D-1F10DAA9F789}"/>
              </a:ext>
            </a:extLst>
          </p:cNvPr>
          <p:cNvGraphicFramePr>
            <a:graphicFrameLocks noChangeAspect="1"/>
          </p:cNvGraphicFramePr>
          <p:nvPr>
            <p:extLst>
              <p:ext uri="{D42A27DB-BD31-4B8C-83A1-F6EECF244321}">
                <p14:modId xmlns:p14="http://schemas.microsoft.com/office/powerpoint/2010/main" val="1001285250"/>
              </p:ext>
            </p:extLst>
          </p:nvPr>
        </p:nvGraphicFramePr>
        <p:xfrm>
          <a:off x="1289050" y="5284949"/>
          <a:ext cx="6621462" cy="1179512"/>
        </p:xfrm>
        <a:graphic>
          <a:graphicData uri="http://schemas.openxmlformats.org/presentationml/2006/ole">
            <mc:AlternateContent xmlns:mc="http://schemas.openxmlformats.org/markup-compatibility/2006">
              <mc:Choice xmlns:v="urn:schemas-microsoft-com:vml" Requires="v">
                <p:oleObj spid="_x0000_s8310" name="Equation" r:id="rId8" imgW="2489040" imgH="444240" progId="Equation.3">
                  <p:embed/>
                </p:oleObj>
              </mc:Choice>
              <mc:Fallback>
                <p:oleObj name="Equation" r:id="rId8" imgW="2489040" imgH="444240" progId="Equation.3">
                  <p:embed/>
                  <p:pic>
                    <p:nvPicPr>
                      <p:cNvPr id="56326" name="Object 6"/>
                      <p:cNvPicPr>
                        <a:picLocks noChangeAspect="1" noChangeArrowheads="1"/>
                      </p:cNvPicPr>
                      <p:nvPr/>
                    </p:nvPicPr>
                    <p:blipFill>
                      <a:blip r:embed="rId9"/>
                      <a:srcRect/>
                      <a:stretch>
                        <a:fillRect/>
                      </a:stretch>
                    </p:blipFill>
                    <p:spPr bwMode="auto">
                      <a:xfrm>
                        <a:off x="1289050" y="5284949"/>
                        <a:ext cx="662146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63930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C46E1FD-560F-4413-9F4B-108A812F7D49}"/>
                  </a:ext>
                </a:extLst>
              </p:cNvPr>
              <p:cNvSpPr>
                <a:spLocks noGrp="1"/>
              </p:cNvSpPr>
              <p:nvPr>
                <p:ph idx="1"/>
              </p:nvPr>
            </p:nvSpPr>
            <p:spPr>
              <a:xfrm>
                <a:off x="1663386" y="6151248"/>
                <a:ext cx="6364190" cy="276999"/>
              </a:xfrm>
            </p:spPr>
            <p:txBody>
              <a:bodyPr>
                <a:noAutofit/>
              </a:bodyPr>
              <a:lstStyle/>
              <a:p>
                <a:pPr marL="0" indent="0">
                  <a:buNone/>
                </a:pPr>
                <a:r>
                  <a:rPr lang="en-US" sz="2400" dirty="0"/>
                  <a:t>Low </a:t>
                </a:r>
                <a14:m>
                  <m:oMath xmlns:m="http://schemas.openxmlformats.org/officeDocument/2006/math">
                    <m:r>
                      <a:rPr lang="en-US" sz="2400" b="0" i="1" smtClean="0">
                        <a:latin typeface="Cambria Math" panose="02040503050406030204" pitchFamily="18" charset="0"/>
                      </a:rPr>
                      <m:t>𝑅𝑒</m:t>
                    </m:r>
                  </m:oMath>
                </a14:m>
                <a:r>
                  <a:rPr lang="en-US" sz="2400" dirty="0"/>
                  <a:t>                                         High </a:t>
                </a:r>
                <a14:m>
                  <m:oMath xmlns:m="http://schemas.openxmlformats.org/officeDocument/2006/math">
                    <m:r>
                      <a:rPr lang="en-US" sz="2400" b="0" i="1" smtClean="0">
                        <a:latin typeface="Cambria Math" panose="02040503050406030204" pitchFamily="18" charset="0"/>
                      </a:rPr>
                      <m:t>𝑅𝑒</m:t>
                    </m:r>
                  </m:oMath>
                </a14:m>
                <a:endParaRPr lang="en-US" sz="2400" dirty="0"/>
              </a:p>
            </p:txBody>
          </p:sp>
        </mc:Choice>
        <mc:Fallback xmlns="">
          <p:sp>
            <p:nvSpPr>
              <p:cNvPr id="2" name="Content Placeholder 1">
                <a:extLst>
                  <a:ext uri="{FF2B5EF4-FFF2-40B4-BE49-F238E27FC236}">
                    <a16:creationId xmlns:a16="http://schemas.microsoft.com/office/drawing/2014/main" id="{EC46E1FD-560F-4413-9F4B-108A812F7D49}"/>
                  </a:ext>
                </a:extLst>
              </p:cNvPr>
              <p:cNvSpPr>
                <a:spLocks noGrp="1" noRot="1" noChangeAspect="1" noMove="1" noResize="1" noEditPoints="1" noAdjustHandles="1" noChangeArrowheads="1" noChangeShapeType="1" noTextEdit="1"/>
              </p:cNvSpPr>
              <p:nvPr>
                <p:ph idx="1"/>
              </p:nvPr>
            </p:nvSpPr>
            <p:spPr>
              <a:xfrm>
                <a:off x="1663386" y="6151248"/>
                <a:ext cx="6364190" cy="276999"/>
              </a:xfrm>
              <a:blipFill>
                <a:blip r:embed="rId2"/>
                <a:stretch>
                  <a:fillRect l="-1533" t="-15217" b="-11521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230052B-6A71-4441-A08D-9B7D037EA250}"/>
              </a:ext>
            </a:extLst>
          </p:cNvPr>
          <p:cNvSpPr>
            <a:spLocks noGrp="1"/>
          </p:cNvSpPr>
          <p:nvPr>
            <p:ph type="title"/>
          </p:nvPr>
        </p:nvSpPr>
        <p:spPr>
          <a:xfrm>
            <a:off x="257629" y="114901"/>
            <a:ext cx="5275942" cy="677332"/>
          </a:xfrm>
        </p:spPr>
        <p:txBody>
          <a:bodyPr/>
          <a:lstStyle/>
          <a:p>
            <a:r>
              <a:rPr lang="en-US" dirty="0"/>
              <a:t>Reynolds Number</a:t>
            </a:r>
          </a:p>
        </p:txBody>
      </p:sp>
      <p:pic>
        <p:nvPicPr>
          <p:cNvPr id="4" name="Picture 5">
            <a:extLst>
              <a:ext uri="{FF2B5EF4-FFF2-40B4-BE49-F238E27FC236}">
                <a16:creationId xmlns:a16="http://schemas.microsoft.com/office/drawing/2014/main" id="{4E0B76AA-002F-4BEB-896A-486E8E6F523B}"/>
              </a:ext>
            </a:extLst>
          </p:cNvPr>
          <p:cNvPicPr>
            <a:picLocks noChangeAspect="1" noChangeArrowheads="1"/>
          </p:cNvPicPr>
          <p:nvPr/>
        </p:nvPicPr>
        <p:blipFill rotWithShape="1">
          <a:blip r:embed="rId3" cstate="print"/>
          <a:srcRect t="9905" b="20292"/>
          <a:stretch/>
        </p:blipFill>
        <p:spPr bwMode="auto">
          <a:xfrm>
            <a:off x="854361" y="979058"/>
            <a:ext cx="3116922" cy="2309114"/>
          </a:xfrm>
          <a:prstGeom prst="rect">
            <a:avLst/>
          </a:prstGeom>
          <a:noFill/>
          <a:ln w="9525">
            <a:noFill/>
            <a:miter lim="800000"/>
            <a:headEnd/>
            <a:tailEnd/>
          </a:ln>
        </p:spPr>
      </p:pic>
      <p:sp>
        <p:nvSpPr>
          <p:cNvPr id="5" name="TextBox 4">
            <a:extLst>
              <a:ext uri="{FF2B5EF4-FFF2-40B4-BE49-F238E27FC236}">
                <a16:creationId xmlns:a16="http://schemas.microsoft.com/office/drawing/2014/main" id="{F7F45793-8991-41E5-BA35-222F2AFE22B6}"/>
              </a:ext>
            </a:extLst>
          </p:cNvPr>
          <p:cNvSpPr txBox="1"/>
          <p:nvPr/>
        </p:nvSpPr>
        <p:spPr>
          <a:xfrm>
            <a:off x="778160" y="3361324"/>
            <a:ext cx="1747338" cy="276999"/>
          </a:xfrm>
          <a:prstGeom prst="rect">
            <a:avLst/>
          </a:prstGeom>
          <a:noFill/>
        </p:spPr>
        <p:txBody>
          <a:bodyPr wrap="none" rtlCol="0">
            <a:spAutoFit/>
          </a:bodyPr>
          <a:lstStyle/>
          <a:p>
            <a:r>
              <a:rPr lang="en-US" sz="1200" dirty="0"/>
              <a:t>Image by Stock Exchange</a:t>
            </a:r>
          </a:p>
        </p:txBody>
      </p:sp>
      <p:pic>
        <p:nvPicPr>
          <p:cNvPr id="7" name="Picture 4">
            <a:hlinkClick r:id="rId4"/>
            <a:extLst>
              <a:ext uri="{FF2B5EF4-FFF2-40B4-BE49-F238E27FC236}">
                <a16:creationId xmlns:a16="http://schemas.microsoft.com/office/drawing/2014/main" id="{81A49CBB-091A-4E34-83BF-6D4A7F5F2CD2}"/>
              </a:ext>
            </a:extLst>
          </p:cNvPr>
          <p:cNvPicPr>
            <a:picLocks noChangeAspect="1" noChangeArrowheads="1"/>
          </p:cNvPicPr>
          <p:nvPr/>
        </p:nvPicPr>
        <p:blipFill>
          <a:blip r:embed="rId5" cstate="print"/>
          <a:srcRect/>
          <a:stretch>
            <a:fillRect/>
          </a:stretch>
        </p:blipFill>
        <p:spPr bwMode="auto">
          <a:xfrm>
            <a:off x="854361" y="3693936"/>
            <a:ext cx="3040721" cy="2022411"/>
          </a:xfrm>
          <a:prstGeom prst="rect">
            <a:avLst/>
          </a:prstGeom>
          <a:noFill/>
          <a:ln w="9525">
            <a:noFill/>
            <a:miter lim="800000"/>
            <a:headEnd/>
            <a:tailEnd/>
          </a:ln>
        </p:spPr>
      </p:pic>
      <p:sp>
        <p:nvSpPr>
          <p:cNvPr id="8" name="TextBox 7">
            <a:extLst>
              <a:ext uri="{FF2B5EF4-FFF2-40B4-BE49-F238E27FC236}">
                <a16:creationId xmlns:a16="http://schemas.microsoft.com/office/drawing/2014/main" id="{1F3283DC-F3CB-48A4-87F8-791EC4F86235}"/>
              </a:ext>
            </a:extLst>
          </p:cNvPr>
          <p:cNvSpPr txBox="1"/>
          <p:nvPr/>
        </p:nvSpPr>
        <p:spPr>
          <a:xfrm>
            <a:off x="778160" y="5719859"/>
            <a:ext cx="3366499" cy="276999"/>
          </a:xfrm>
          <a:prstGeom prst="rect">
            <a:avLst/>
          </a:prstGeom>
          <a:noFill/>
        </p:spPr>
        <p:txBody>
          <a:bodyPr wrap="square" rtlCol="0">
            <a:spAutoFit/>
          </a:bodyPr>
          <a:lstStyle/>
          <a:p>
            <a:r>
              <a:rPr lang="en-US" sz="1200" dirty="0"/>
              <a:t>Image courtesy of D Webster and CEE3440 </a:t>
            </a:r>
          </a:p>
        </p:txBody>
      </p:sp>
      <p:pic>
        <p:nvPicPr>
          <p:cNvPr id="9" name="Content Placeholder 8">
            <a:extLst>
              <a:ext uri="{FF2B5EF4-FFF2-40B4-BE49-F238E27FC236}">
                <a16:creationId xmlns:a16="http://schemas.microsoft.com/office/drawing/2014/main" id="{2CA43B69-30B9-4354-ADDE-7D28EBE00786}"/>
              </a:ext>
            </a:extLst>
          </p:cNvPr>
          <p:cNvPicPr>
            <a:picLocks noChangeAspect="1"/>
          </p:cNvPicPr>
          <p:nvPr/>
        </p:nvPicPr>
        <p:blipFill>
          <a:blip r:embed="rId6"/>
          <a:stretch>
            <a:fillRect/>
          </a:stretch>
        </p:blipFill>
        <p:spPr>
          <a:xfrm>
            <a:off x="5135142" y="1028413"/>
            <a:ext cx="3291732" cy="2309114"/>
          </a:xfrm>
          <a:prstGeom prst="rect">
            <a:avLst/>
          </a:prstGeom>
        </p:spPr>
      </p:pic>
      <p:sp>
        <p:nvSpPr>
          <p:cNvPr id="10" name="TextBox 9">
            <a:extLst>
              <a:ext uri="{FF2B5EF4-FFF2-40B4-BE49-F238E27FC236}">
                <a16:creationId xmlns:a16="http://schemas.microsoft.com/office/drawing/2014/main" id="{58299470-3E24-471B-A383-631144914E69}"/>
              </a:ext>
            </a:extLst>
          </p:cNvPr>
          <p:cNvSpPr txBox="1"/>
          <p:nvPr/>
        </p:nvSpPr>
        <p:spPr>
          <a:xfrm>
            <a:off x="5060376" y="3361323"/>
            <a:ext cx="1790271" cy="276999"/>
          </a:xfrm>
          <a:prstGeom prst="rect">
            <a:avLst/>
          </a:prstGeom>
          <a:noFill/>
        </p:spPr>
        <p:txBody>
          <a:bodyPr wrap="square" rtlCol="0">
            <a:spAutoFit/>
          </a:bodyPr>
          <a:lstStyle/>
          <a:p>
            <a:r>
              <a:rPr lang="en-US" sz="1200" dirty="0"/>
              <a:t>Image by NASA</a:t>
            </a:r>
          </a:p>
        </p:txBody>
      </p:sp>
      <p:pic>
        <p:nvPicPr>
          <p:cNvPr id="11" name="Picture 10">
            <a:extLst>
              <a:ext uri="{FF2B5EF4-FFF2-40B4-BE49-F238E27FC236}">
                <a16:creationId xmlns:a16="http://schemas.microsoft.com/office/drawing/2014/main" id="{A63749E3-C3C4-4F92-B440-9DA6E97FB836}"/>
              </a:ext>
            </a:extLst>
          </p:cNvPr>
          <p:cNvPicPr>
            <a:picLocks noChangeAspect="1"/>
          </p:cNvPicPr>
          <p:nvPr/>
        </p:nvPicPr>
        <p:blipFill>
          <a:blip r:embed="rId7"/>
          <a:stretch>
            <a:fillRect/>
          </a:stretch>
        </p:blipFill>
        <p:spPr>
          <a:xfrm>
            <a:off x="5135142" y="3711474"/>
            <a:ext cx="3305130" cy="2068108"/>
          </a:xfrm>
          <a:prstGeom prst="rect">
            <a:avLst/>
          </a:prstGeom>
        </p:spPr>
      </p:pic>
      <p:sp>
        <p:nvSpPr>
          <p:cNvPr id="12" name="TextBox 11">
            <a:extLst>
              <a:ext uri="{FF2B5EF4-FFF2-40B4-BE49-F238E27FC236}">
                <a16:creationId xmlns:a16="http://schemas.microsoft.com/office/drawing/2014/main" id="{E5C23368-F5AB-44C4-8FF8-A2FE3A032A6A}"/>
              </a:ext>
            </a:extLst>
          </p:cNvPr>
          <p:cNvSpPr txBox="1"/>
          <p:nvPr/>
        </p:nvSpPr>
        <p:spPr>
          <a:xfrm>
            <a:off x="5060376" y="5793011"/>
            <a:ext cx="3366499" cy="276999"/>
          </a:xfrm>
          <a:prstGeom prst="rect">
            <a:avLst/>
          </a:prstGeom>
          <a:noFill/>
        </p:spPr>
        <p:txBody>
          <a:bodyPr wrap="square" rtlCol="0">
            <a:spAutoFit/>
          </a:bodyPr>
          <a:lstStyle/>
          <a:p>
            <a:r>
              <a:rPr lang="en-US" sz="1200" dirty="0"/>
              <a:t>Image by A. Nimmo-Smith (YouTube)</a:t>
            </a:r>
          </a:p>
        </p:txBody>
      </p:sp>
      <p:cxnSp>
        <p:nvCxnSpPr>
          <p:cNvPr id="14" name="Straight Connector 13">
            <a:extLst>
              <a:ext uri="{FF2B5EF4-FFF2-40B4-BE49-F238E27FC236}">
                <a16:creationId xmlns:a16="http://schemas.microsoft.com/office/drawing/2014/main" id="{F018FB66-C9F6-4478-8C73-006D2A3CFF63}"/>
              </a:ext>
            </a:extLst>
          </p:cNvPr>
          <p:cNvCxnSpPr/>
          <p:nvPr/>
        </p:nvCxnSpPr>
        <p:spPr>
          <a:xfrm flipV="1">
            <a:off x="4540105" y="850604"/>
            <a:ext cx="0" cy="55244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92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F47011-33A3-45E9-876B-1C64BDC72D9F}"/>
              </a:ext>
            </a:extLst>
          </p:cNvPr>
          <p:cNvSpPr>
            <a:spLocks noGrp="1"/>
          </p:cNvSpPr>
          <p:nvPr>
            <p:ph type="title"/>
          </p:nvPr>
        </p:nvSpPr>
        <p:spPr>
          <a:xfrm>
            <a:off x="257629" y="189332"/>
            <a:ext cx="5558380" cy="677332"/>
          </a:xfrm>
        </p:spPr>
        <p:txBody>
          <a:bodyPr>
            <a:normAutofit fontScale="90000"/>
          </a:bodyPr>
          <a:lstStyle/>
          <a:p>
            <a:r>
              <a:rPr lang="en-US" dirty="0"/>
              <a:t>Fluid Flows as Dynamical Systems</a:t>
            </a:r>
          </a:p>
        </p:txBody>
      </p:sp>
      <p:pic>
        <p:nvPicPr>
          <p:cNvPr id="4" name="Turbulence.wmv">
            <a:hlinkClick r:id="" action="ppaction://media"/>
            <a:extLst>
              <a:ext uri="{FF2B5EF4-FFF2-40B4-BE49-F238E27FC236}">
                <a16:creationId xmlns:a16="http://schemas.microsoft.com/office/drawing/2014/main" id="{FD409698-ADE3-47EB-BC6F-B8973E61B9E4}"/>
              </a:ext>
            </a:extLst>
          </p:cNvPr>
          <p:cNvPicPr>
            <a:picLocks noRot="1" noChangeAspect="1"/>
          </p:cNvPicPr>
          <p:nvPr>
            <a:videoFile r:link="rId2"/>
          </p:nvPr>
        </p:nvPicPr>
        <p:blipFill>
          <a:blip r:embed="rId4" cstate="print"/>
          <a:stretch>
            <a:fillRect/>
          </a:stretch>
        </p:blipFill>
        <p:spPr>
          <a:xfrm>
            <a:off x="370962" y="1327290"/>
            <a:ext cx="5943600" cy="3962400"/>
          </a:xfrm>
          <a:prstGeom prst="rect">
            <a:avLst/>
          </a:prstGeom>
        </p:spPr>
      </p:pic>
      <p:sp>
        <p:nvSpPr>
          <p:cNvPr id="5" name="TextBox 4">
            <a:extLst>
              <a:ext uri="{FF2B5EF4-FFF2-40B4-BE49-F238E27FC236}">
                <a16:creationId xmlns:a16="http://schemas.microsoft.com/office/drawing/2014/main" id="{03A02EAC-1473-4994-9F80-672D7DB9AA17}"/>
              </a:ext>
            </a:extLst>
          </p:cNvPr>
          <p:cNvSpPr txBox="1"/>
          <p:nvPr/>
        </p:nvSpPr>
        <p:spPr>
          <a:xfrm>
            <a:off x="7736962" y="1327290"/>
            <a:ext cx="685800" cy="4401205"/>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11,x</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11,y</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12,x</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12,y</a:t>
            </a:r>
          </a:p>
          <a:p>
            <a:pPr algn="ctr"/>
            <a:r>
              <a:rPr lang="en-US" sz="2000" b="1" i="1" baseline="-25000" dirty="0">
                <a:latin typeface="Times New Roman" panose="02020603050405020304" pitchFamily="18" charset="0"/>
                <a:cs typeface="Times New Roman" panose="02020603050405020304" pitchFamily="18" charset="0"/>
              </a:rPr>
              <a:t>…</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21,x</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21,y</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22,x</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22,y</a:t>
            </a:r>
          </a:p>
          <a:p>
            <a:pPr algn="ctr"/>
            <a:r>
              <a:rPr lang="en-US" sz="2000" b="1" i="1" baseline="-25000" dirty="0">
                <a:latin typeface="Times New Roman" panose="02020603050405020304" pitchFamily="18" charset="0"/>
                <a:cs typeface="Times New Roman" panose="02020603050405020304" pitchFamily="18" charset="0"/>
              </a:rPr>
              <a:t>…</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31,x</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31,y</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32,x</a:t>
            </a:r>
          </a:p>
          <a:p>
            <a:pPr algn="ctr"/>
            <a:r>
              <a:rPr lang="en-US" sz="2000" i="1" dirty="0">
                <a:latin typeface="Times New Roman" panose="02020603050405020304" pitchFamily="18" charset="0"/>
                <a:cs typeface="Times New Roman" panose="02020603050405020304" pitchFamily="18" charset="0"/>
              </a:rPr>
              <a:t>v</a:t>
            </a:r>
            <a:r>
              <a:rPr lang="en-US" sz="2000" i="1" baseline="-25000" dirty="0">
                <a:latin typeface="Times New Roman" panose="02020603050405020304" pitchFamily="18" charset="0"/>
                <a:cs typeface="Times New Roman" panose="02020603050405020304" pitchFamily="18" charset="0"/>
              </a:rPr>
              <a:t>32,y</a:t>
            </a:r>
          </a:p>
          <a:p>
            <a:pPr algn="ctr"/>
            <a:r>
              <a:rPr lang="en-US" sz="2000" b="1" i="1" baseline="-25000" dirty="0">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id="{53BA5662-C506-4EEE-A0EE-F0A6F133A790}"/>
              </a:ext>
            </a:extLst>
          </p:cNvPr>
          <p:cNvCxnSpPr/>
          <p:nvPr/>
        </p:nvCxnSpPr>
        <p:spPr>
          <a:xfrm rot="5400000">
            <a:off x="5527162" y="3537090"/>
            <a:ext cx="44196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C21ED97-965D-403E-A90D-86F46552139A}"/>
              </a:ext>
            </a:extLst>
          </p:cNvPr>
          <p:cNvCxnSpPr/>
          <p:nvPr/>
        </p:nvCxnSpPr>
        <p:spPr>
          <a:xfrm rot="5400000">
            <a:off x="6212168" y="3536296"/>
            <a:ext cx="44196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A10D2A-471F-4AE4-A429-3AD6B7120AD9}"/>
              </a:ext>
            </a:extLst>
          </p:cNvPr>
          <p:cNvCxnSpPr/>
          <p:nvPr/>
        </p:nvCxnSpPr>
        <p:spPr>
          <a:xfrm>
            <a:off x="7736962" y="1327290"/>
            <a:ext cx="152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580F1B-C8DB-4A12-8778-E23438BF6D53}"/>
              </a:ext>
            </a:extLst>
          </p:cNvPr>
          <p:cNvCxnSpPr/>
          <p:nvPr/>
        </p:nvCxnSpPr>
        <p:spPr>
          <a:xfrm>
            <a:off x="8270362" y="1327290"/>
            <a:ext cx="152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65CB64-E167-45AD-9C70-7668DC2C3084}"/>
              </a:ext>
            </a:extLst>
          </p:cNvPr>
          <p:cNvCxnSpPr/>
          <p:nvPr/>
        </p:nvCxnSpPr>
        <p:spPr>
          <a:xfrm>
            <a:off x="7736962" y="5745302"/>
            <a:ext cx="152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5B73967-57B9-4FE5-9216-286554C3E03E}"/>
              </a:ext>
            </a:extLst>
          </p:cNvPr>
          <p:cNvCxnSpPr/>
          <p:nvPr/>
        </p:nvCxnSpPr>
        <p:spPr>
          <a:xfrm>
            <a:off x="8270362" y="5745302"/>
            <a:ext cx="152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Object 11">
            <a:extLst>
              <a:ext uri="{FF2B5EF4-FFF2-40B4-BE49-F238E27FC236}">
                <a16:creationId xmlns:a16="http://schemas.microsoft.com/office/drawing/2014/main" id="{EFF48C17-1206-4FB0-8310-BF5FB93EE459}"/>
              </a:ext>
            </a:extLst>
          </p:cNvPr>
          <p:cNvGraphicFramePr>
            <a:graphicFrameLocks noChangeAspect="1"/>
          </p:cNvGraphicFramePr>
          <p:nvPr>
            <p:extLst>
              <p:ext uri="{D42A27DB-BD31-4B8C-83A1-F6EECF244321}">
                <p14:modId xmlns:p14="http://schemas.microsoft.com/office/powerpoint/2010/main" val="549047698"/>
              </p:ext>
            </p:extLst>
          </p:nvPr>
        </p:nvGraphicFramePr>
        <p:xfrm>
          <a:off x="6898762" y="3246260"/>
          <a:ext cx="534307" cy="393700"/>
        </p:xfrm>
        <a:graphic>
          <a:graphicData uri="http://schemas.openxmlformats.org/presentationml/2006/ole">
            <mc:AlternateContent xmlns:mc="http://schemas.openxmlformats.org/markup-compatibility/2006">
              <mc:Choice xmlns:v="urn:schemas-microsoft-com:vml" Requires="v">
                <p:oleObj spid="_x0000_s9250" name="Equation" r:id="rId5" imgW="241091" imgH="177646" progId="Equation.3">
                  <p:embed/>
                </p:oleObj>
              </mc:Choice>
              <mc:Fallback>
                <p:oleObj name="Equation" r:id="rId5" imgW="241091" imgH="177646" progId="Equation.3">
                  <p:embed/>
                  <p:pic>
                    <p:nvPicPr>
                      <p:cNvPr id="21"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762" y="3246260"/>
                        <a:ext cx="534307"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Straight Arrow Connector 12">
            <a:extLst>
              <a:ext uri="{FF2B5EF4-FFF2-40B4-BE49-F238E27FC236}">
                <a16:creationId xmlns:a16="http://schemas.microsoft.com/office/drawing/2014/main" id="{010230A3-2B30-4C40-803A-6C444E8D7D86}"/>
              </a:ext>
            </a:extLst>
          </p:cNvPr>
          <p:cNvCxnSpPr/>
          <p:nvPr/>
        </p:nvCxnSpPr>
        <p:spPr>
          <a:xfrm>
            <a:off x="6505062" y="3443110"/>
            <a:ext cx="26670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5F6F70-81A4-4CD6-B99A-B5E01205A10D}"/>
              </a:ext>
            </a:extLst>
          </p:cNvPr>
          <p:cNvSpPr txBox="1"/>
          <p:nvPr/>
        </p:nvSpPr>
        <p:spPr>
          <a:xfrm>
            <a:off x="372347" y="5365890"/>
            <a:ext cx="1182888" cy="276999"/>
          </a:xfrm>
          <a:prstGeom prst="rect">
            <a:avLst/>
          </a:prstGeom>
          <a:noFill/>
        </p:spPr>
        <p:txBody>
          <a:bodyPr wrap="none" rtlCol="0">
            <a:spAutoFit/>
          </a:bodyPr>
          <a:lstStyle/>
          <a:p>
            <a:r>
              <a:rPr lang="en-US" sz="1200" dirty="0"/>
              <a:t>Image by B. Suri</a:t>
            </a:r>
          </a:p>
        </p:txBody>
      </p:sp>
      <p:sp>
        <p:nvSpPr>
          <p:cNvPr id="15" name="Rectangle 14">
            <a:extLst>
              <a:ext uri="{FF2B5EF4-FFF2-40B4-BE49-F238E27FC236}">
                <a16:creationId xmlns:a16="http://schemas.microsoft.com/office/drawing/2014/main" id="{B86FA06E-98FA-4B50-AB49-02E9AA45D623}"/>
              </a:ext>
            </a:extLst>
          </p:cNvPr>
          <p:cNvSpPr/>
          <p:nvPr/>
        </p:nvSpPr>
        <p:spPr>
          <a:xfrm>
            <a:off x="102508" y="5989194"/>
            <a:ext cx="8938984" cy="646331"/>
          </a:xfrm>
          <a:prstGeom prst="rect">
            <a:avLst/>
          </a:prstGeom>
        </p:spPr>
        <p:txBody>
          <a:bodyPr wrap="square">
            <a:spAutoFit/>
          </a:bodyPr>
          <a:lstStyle/>
          <a:p>
            <a:r>
              <a:rPr lang="en-US" dirty="0"/>
              <a:t>Fluid flows can be thought of a dynamical systems evolving in a very high-dimensional (formally infinite dimensional) state space.</a:t>
            </a:r>
          </a:p>
        </p:txBody>
      </p:sp>
    </p:spTree>
    <p:extLst>
      <p:ext uri="{BB962C8B-B14F-4D97-AF65-F5344CB8AC3E}">
        <p14:creationId xmlns:p14="http://schemas.microsoft.com/office/powerpoint/2010/main" val="1064319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2dfbae0e-0ded-4ed9-a096-73a19e47eaea"/>
  <p:tag name="TPVERSION" val="8"/>
  <p:tag name="TPFULLVERSION" val="8.9.1.2"/>
  <p:tag name="PPTVERSION" val="15"/>
  <p:tag name="TPOS" val="2"/>
  <p:tag name="TPLASTSAVEVERSION" val="6.4 PC"/>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dcmitype/"/>
    <ds:schemaRef ds:uri="http://www.w3.org/XML/1998/namespace"/>
    <ds:schemaRef ds:uri="http://purl.org/dc/elements/1.1/"/>
    <ds:schemaRef ds:uri="http://schemas.microsoft.com/sharepoint/v3/field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willamette-power-point-4x3</Template>
  <TotalTime>36883</TotalTime>
  <Words>1372</Words>
  <Application>Microsoft Office PowerPoint</Application>
  <PresentationFormat>On-screen Show (4:3)</PresentationFormat>
  <Paragraphs>201</Paragraphs>
  <Slides>25</Slides>
  <Notes>4</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3" baseType="lpstr">
      <vt:lpstr>Arial</vt:lpstr>
      <vt:lpstr>Arial Rounded MT Bold</vt:lpstr>
      <vt:lpstr>Calibri</vt:lpstr>
      <vt:lpstr>Cambria Math</vt:lpstr>
      <vt:lpstr>Times New Roman</vt:lpstr>
      <vt:lpstr>Verdana</vt:lpstr>
      <vt:lpstr>Office Theme</vt:lpstr>
      <vt:lpstr>Equation</vt:lpstr>
      <vt:lpstr>Exploring Dynamical  Bifurcations in Fluid Flows Using Digital Image Correlation</vt:lpstr>
      <vt:lpstr>Flow Instabilities</vt:lpstr>
      <vt:lpstr>Linear Dynamics in 1D</vt:lpstr>
      <vt:lpstr>Nonlinear Dynamics in 1D</vt:lpstr>
      <vt:lpstr>Bifurcations</vt:lpstr>
      <vt:lpstr>The Navier-Stokes Equations</vt:lpstr>
      <vt:lpstr>Reynolds Number</vt:lpstr>
      <vt:lpstr>Reynolds Number</vt:lpstr>
      <vt:lpstr>Fluid Flows as Dynamical Systems</vt:lpstr>
      <vt:lpstr>The Transition to Turbulence</vt:lpstr>
      <vt:lpstr>An Electromagnetically-Driven, Quasi-2D Flow Cell </vt:lpstr>
      <vt:lpstr>Pictures of Setup</vt:lpstr>
      <vt:lpstr>Pictures of Setup</vt:lpstr>
      <vt:lpstr>Pictures of Setup</vt:lpstr>
      <vt:lpstr>Working fluid</vt:lpstr>
      <vt:lpstr>Flow Visualization</vt:lpstr>
      <vt:lpstr>Flow Visualization</vt:lpstr>
      <vt:lpstr>Particle Tracking Velocimetry</vt:lpstr>
      <vt:lpstr>Digital Image Correlation</vt:lpstr>
      <vt:lpstr>Digital Cross-Correlation</vt:lpstr>
      <vt:lpstr>Applications of DIC</vt:lpstr>
      <vt:lpstr>PIV Packages</vt:lpstr>
      <vt:lpstr>Data Analysis and Results</vt:lpstr>
      <vt:lpstr>Data Analysis and Results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Students  for Research and the Workplace</dc:title>
  <dc:creator>Daniel Borrero Echeverry</dc:creator>
  <cp:lastModifiedBy>Daniel Borrero</cp:lastModifiedBy>
  <cp:revision>284</cp:revision>
  <dcterms:created xsi:type="dcterms:W3CDTF">2019-07-21T02:13:23Z</dcterms:created>
  <dcterms:modified xsi:type="dcterms:W3CDTF">2021-08-04T01:18:47Z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