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27" autoAdjust="0"/>
  </p:normalViewPr>
  <p:slideViewPr>
    <p:cSldViewPr snapToGrid="0">
      <p:cViewPr varScale="1">
        <p:scale>
          <a:sx n="105" d="100"/>
          <a:sy n="105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B7C4F-FA5F-4376-8723-A512986F905F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8BD89-ABE5-4EAB-8CA8-6F108E89F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8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8BD89-ABE5-4EAB-8CA8-6F108E89FB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0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9241-48C8-4E2A-91B5-67188AA03940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F7A1-A9B4-4701-B832-8652B6AA5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0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9241-48C8-4E2A-91B5-67188AA03940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F7A1-A9B4-4701-B832-8652B6AA5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17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9241-48C8-4E2A-91B5-67188AA03940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F7A1-A9B4-4701-B832-8652B6AA5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6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9241-48C8-4E2A-91B5-67188AA03940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F7A1-A9B4-4701-B832-8652B6AA5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16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9241-48C8-4E2A-91B5-67188AA03940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F7A1-A9B4-4701-B832-8652B6AA5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7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9241-48C8-4E2A-91B5-67188AA03940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F7A1-A9B4-4701-B832-8652B6AA5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9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9241-48C8-4E2A-91B5-67188AA03940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F7A1-A9B4-4701-B832-8652B6AA5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6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9241-48C8-4E2A-91B5-67188AA03940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F7A1-A9B4-4701-B832-8652B6AA5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62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9241-48C8-4E2A-91B5-67188AA03940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F7A1-A9B4-4701-B832-8652B6AA5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4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9241-48C8-4E2A-91B5-67188AA03940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F7A1-A9B4-4701-B832-8652B6AA5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2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9241-48C8-4E2A-91B5-67188AA03940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F7A1-A9B4-4701-B832-8652B6AA5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73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79241-48C8-4E2A-91B5-67188AA03940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6F7A1-A9B4-4701-B832-8652B6AA5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93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1266" y="808973"/>
            <a:ext cx="88294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Fresnel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Equations -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Measurements and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</a:p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vBFY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Workshop, July 29, 2021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636" y="2109555"/>
            <a:ext cx="6446728" cy="32401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007078" y="5573480"/>
            <a:ext cx="38681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Michael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Braunstein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Central Washington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ichael.braunstein@cwu.edu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24" y="5052185"/>
            <a:ext cx="1444625" cy="144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1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41088" y="808973"/>
            <a:ext cx="7309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Context: Advanced Lab – Polarization Unit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11301" y="1876403"/>
            <a:ext cx="956939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 hypothesis: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polarization presents a significant and easily neglected conceptual challenge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Optical, plane-wave, electromagnetic radiation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Advanced Lab polarization unit: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Malus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law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λ/2 plate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Birefringence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Fresnel equations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Faraday rotation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81370" y="6329376"/>
            <a:ext cx="2829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Braunstein, </a:t>
            </a:r>
            <a:r>
              <a:rPr lang="en-US" dirty="0" err="1" smtClean="0"/>
              <a:t>vBFY</a:t>
            </a:r>
            <a:r>
              <a:rPr lang="en-US" dirty="0" smtClean="0"/>
              <a:t>, 7/29/2021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33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15968" y="808973"/>
            <a:ext cx="7560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Specular reflection from a dielectric surface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261" y="1804865"/>
            <a:ext cx="7452986" cy="37458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81370" y="6329376"/>
            <a:ext cx="2829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Braunstein, </a:t>
            </a:r>
            <a:r>
              <a:rPr lang="en-US" dirty="0" err="1" smtClean="0"/>
              <a:t>vBFY</a:t>
            </a:r>
            <a:r>
              <a:rPr lang="en-US" dirty="0" smtClean="0"/>
              <a:t>, 7/29/2021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11129" y="1549236"/>
                <a:ext cx="3959033" cy="4524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Fresnel equations*:</a:t>
                </a: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 −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1600" b="0" i="1" smtClean="0"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f>
                                                    <m:fPr>
                                                      <m:ctrlPr>
                                                        <a:rPr lang="en-US" sz="1600" b="0" i="1" smtClean="0">
                                                          <a:latin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</m:ctrlPr>
                                                    </m:fPr>
                                                    <m:num>
                                                      <m:sSub>
                                                        <m:sSubPr>
                                                          <m:ctrlPr>
                                                            <a:rPr lang="en-US" sz="1600" b="0" i="1" smtClean="0">
                                                              <a:latin typeface="Cambria Math" panose="02040503050406030204" pitchFamily="18" charset="0"/>
                                                              <a:cs typeface="Times New Roman" panose="020206030504050203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en-US" sz="1600" b="0" i="1" smtClean="0">
                                                              <a:latin typeface="Cambria Math" panose="02040503050406030204" pitchFamily="18" charset="0"/>
                                                              <a:cs typeface="Times New Roman" panose="02020603050405020304" pitchFamily="18" charset="0"/>
                                                            </a:rPr>
                                                            <m:t>𝑛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en-US" sz="1600" b="0" i="1" smtClean="0">
                                                              <a:latin typeface="Cambria Math" panose="02040503050406030204" pitchFamily="18" charset="0"/>
                                                              <a:cs typeface="Times New Roman" panose="02020603050405020304" pitchFamily="18" charset="0"/>
                                                            </a:rPr>
                                                            <m:t>𝑡</m:t>
                                                          </m:r>
                                                        </m:sub>
                                                      </m:sSub>
                                                    </m:num>
                                                    <m:den>
                                                      <m:sSub>
                                                        <m:sSubPr>
                                                          <m:ctrlPr>
                                                            <a:rPr lang="en-US" sz="1600" b="0" i="1" smtClean="0">
                                                              <a:latin typeface="Cambria Math" panose="02040503050406030204" pitchFamily="18" charset="0"/>
                                                              <a:cs typeface="Times New Roman" panose="020206030504050203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en-US" sz="1600" b="0" i="1" smtClean="0">
                                                              <a:latin typeface="Cambria Math" panose="02040503050406030204" pitchFamily="18" charset="0"/>
                                                              <a:cs typeface="Times New Roman" panose="02020603050405020304" pitchFamily="18" charset="0"/>
                                                            </a:rPr>
                                                            <m:t>𝑛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en-US" sz="1600" b="0" i="1" smtClean="0">
                                                              <a:latin typeface="Cambria Math" panose="02040503050406030204" pitchFamily="18" charset="0"/>
                                                              <a:cs typeface="Times New Roman" panose="02020603050405020304" pitchFamily="18" charset="0"/>
                                                            </a:rPr>
                                                            <m:t>𝑖</m:t>
                                                          </m:r>
                                                        </m:sub>
                                                      </m:sSub>
                                                    </m:den>
                                                  </m:f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en-US" sz="1600" b="0" i="1" smtClean="0"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en-US" sz="1600" b="0" i="1" smtClean="0"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sSup>
                                                <m:sSupPr>
                                                  <m:ctrlP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US" sz="1600" b="0" i="0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sin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fName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𝜃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</m:e>
                                          </m:func>
                                        </m:e>
                                      </m:rad>
                                    </m:e>
                                  </m:func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+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1600" b="0" i="1" smtClean="0"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f>
                                                    <m:fPr>
                                                      <m:ctrlPr>
                                                        <a:rPr lang="en-US" sz="1600" b="0" i="1" smtClean="0">
                                                          <a:latin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</m:ctrlPr>
                                                    </m:fPr>
                                                    <m:num>
                                                      <m:sSub>
                                                        <m:sSubPr>
                                                          <m:ctrlPr>
                                                            <a:rPr lang="en-US" sz="1600" b="0" i="1" smtClean="0">
                                                              <a:latin typeface="Cambria Math" panose="02040503050406030204" pitchFamily="18" charset="0"/>
                                                              <a:cs typeface="Times New Roman" panose="020206030504050203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en-US" sz="1600" b="0" i="1" smtClean="0">
                                                              <a:latin typeface="Cambria Math" panose="02040503050406030204" pitchFamily="18" charset="0"/>
                                                              <a:cs typeface="Times New Roman" panose="02020603050405020304" pitchFamily="18" charset="0"/>
                                                            </a:rPr>
                                                            <m:t>𝑛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en-US" sz="1600" b="0" i="1" smtClean="0">
                                                              <a:latin typeface="Cambria Math" panose="02040503050406030204" pitchFamily="18" charset="0"/>
                                                              <a:cs typeface="Times New Roman" panose="02020603050405020304" pitchFamily="18" charset="0"/>
                                                            </a:rPr>
                                                            <m:t>𝑡</m:t>
                                                          </m:r>
                                                        </m:sub>
                                                      </m:sSub>
                                                    </m:num>
                                                    <m:den>
                                                      <m:sSub>
                                                        <m:sSubPr>
                                                          <m:ctrlPr>
                                                            <a:rPr lang="en-US" sz="1600" b="0" i="1" smtClean="0">
                                                              <a:latin typeface="Cambria Math" panose="02040503050406030204" pitchFamily="18" charset="0"/>
                                                              <a:cs typeface="Times New Roman" panose="020206030504050203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en-US" sz="1600" b="0" i="1" smtClean="0">
                                                              <a:latin typeface="Cambria Math" panose="02040503050406030204" pitchFamily="18" charset="0"/>
                                                              <a:cs typeface="Times New Roman" panose="02020603050405020304" pitchFamily="18" charset="0"/>
                                                            </a:rPr>
                                                            <m:t>𝑛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en-US" sz="1600" b="0" i="1" smtClean="0">
                                                              <a:latin typeface="Cambria Math" panose="02040503050406030204" pitchFamily="18" charset="0"/>
                                                              <a:cs typeface="Times New Roman" panose="02020603050405020304" pitchFamily="18" charset="0"/>
                                                            </a:rPr>
                                                            <m:t>𝑖</m:t>
                                                          </m:r>
                                                        </m:sub>
                                                      </m:sSub>
                                                    </m:den>
                                                  </m:f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en-US" sz="1600" b="0" i="1" smtClean="0"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en-US" sz="1600" b="0" i="1" smtClean="0"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sSup>
                                                <m:sSupPr>
                                                  <m:ctrlP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US" sz="1600" b="0" i="0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sin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fName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𝜃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</m:e>
                                          </m:func>
                                        </m:e>
                                      </m:rad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6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6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sz="1600" b="0" i="1" smtClean="0"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𝑛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𝑡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𝑛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func>
                                    <m:func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 −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1600" b="0" i="1" smtClean="0"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f>
                                                    <m:fPr>
                                                      <m:ctrlPr>
                                                        <a:rPr lang="en-US" sz="1600" b="0" i="1" smtClean="0">
                                                          <a:latin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</m:ctrlPr>
                                                    </m:fPr>
                                                    <m:num>
                                                      <m:sSub>
                                                        <m:sSubPr>
                                                          <m:ctrlPr>
                                                            <a:rPr lang="en-US" sz="1600" b="0" i="1" smtClean="0">
                                                              <a:latin typeface="Cambria Math" panose="02040503050406030204" pitchFamily="18" charset="0"/>
                                                              <a:cs typeface="Times New Roman" panose="020206030504050203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en-US" sz="1600" b="0" i="1" smtClean="0">
                                                              <a:latin typeface="Cambria Math" panose="02040503050406030204" pitchFamily="18" charset="0"/>
                                                              <a:cs typeface="Times New Roman" panose="02020603050405020304" pitchFamily="18" charset="0"/>
                                                            </a:rPr>
                                                            <m:t>𝑛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en-US" sz="1600" b="0" i="1" smtClean="0">
                                                              <a:latin typeface="Cambria Math" panose="02040503050406030204" pitchFamily="18" charset="0"/>
                                                              <a:cs typeface="Times New Roman" panose="02020603050405020304" pitchFamily="18" charset="0"/>
                                                            </a:rPr>
                                                            <m:t>𝑡</m:t>
                                                          </m:r>
                                                        </m:sub>
                                                      </m:sSub>
                                                    </m:num>
                                                    <m:den>
                                                      <m:sSub>
                                                        <m:sSubPr>
                                                          <m:ctrlPr>
                                                            <a:rPr lang="en-US" sz="1600" b="0" i="1" smtClean="0">
                                                              <a:latin typeface="Cambria Math" panose="02040503050406030204" pitchFamily="18" charset="0"/>
                                                              <a:cs typeface="Times New Roman" panose="020206030504050203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en-US" sz="1600" b="0" i="1" smtClean="0">
                                                              <a:latin typeface="Cambria Math" panose="02040503050406030204" pitchFamily="18" charset="0"/>
                                                              <a:cs typeface="Times New Roman" panose="02020603050405020304" pitchFamily="18" charset="0"/>
                                                            </a:rPr>
                                                            <m:t>𝑛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en-US" sz="1600" b="0" i="1" smtClean="0">
                                                              <a:latin typeface="Cambria Math" panose="02040503050406030204" pitchFamily="18" charset="0"/>
                                                              <a:cs typeface="Times New Roman" panose="02020603050405020304" pitchFamily="18" charset="0"/>
                                                            </a:rPr>
                                                            <m:t>𝑖</m:t>
                                                          </m:r>
                                                        </m:sub>
                                                      </m:sSub>
                                                    </m:den>
                                                  </m:f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en-US" sz="1600" b="0" i="1" smtClean="0"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en-US" sz="1600" b="0" i="1" smtClean="0"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sSup>
                                                <m:sSupPr>
                                                  <m:ctrlP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US" sz="1600" b="0" i="0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sin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fName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𝜃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</m:e>
                                          </m:func>
                                        </m:e>
                                      </m:rad>
                                    </m:e>
                                  </m:func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sz="1600" b="0" i="1" smtClean="0"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𝑛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𝑡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𝑛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func>
                                    <m:func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+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1600" b="0" i="1" smtClean="0"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f>
                                                    <m:fPr>
                                                      <m:ctrlPr>
                                                        <a:rPr lang="en-US" sz="1600" b="0" i="1" smtClean="0">
                                                          <a:latin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</m:ctrlPr>
                                                    </m:fPr>
                                                    <m:num>
                                                      <m:sSub>
                                                        <m:sSubPr>
                                                          <m:ctrlPr>
                                                            <a:rPr lang="en-US" sz="1600" b="0" i="1" smtClean="0">
                                                              <a:latin typeface="Cambria Math" panose="02040503050406030204" pitchFamily="18" charset="0"/>
                                                              <a:cs typeface="Times New Roman" panose="020206030504050203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en-US" sz="1600" b="0" i="1" smtClean="0">
                                                              <a:latin typeface="Cambria Math" panose="02040503050406030204" pitchFamily="18" charset="0"/>
                                                              <a:cs typeface="Times New Roman" panose="02020603050405020304" pitchFamily="18" charset="0"/>
                                                            </a:rPr>
                                                            <m:t>𝑛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en-US" sz="1600" b="0" i="1" smtClean="0">
                                                              <a:latin typeface="Cambria Math" panose="02040503050406030204" pitchFamily="18" charset="0"/>
                                                              <a:cs typeface="Times New Roman" panose="02020603050405020304" pitchFamily="18" charset="0"/>
                                                            </a:rPr>
                                                            <m:t>𝑡</m:t>
                                                          </m:r>
                                                        </m:sub>
                                                      </m:sSub>
                                                    </m:num>
                                                    <m:den>
                                                      <m:sSub>
                                                        <m:sSubPr>
                                                          <m:ctrlPr>
                                                            <a:rPr lang="en-US" sz="1600" b="0" i="1" smtClean="0">
                                                              <a:latin typeface="Cambria Math" panose="02040503050406030204" pitchFamily="18" charset="0"/>
                                                              <a:cs typeface="Times New Roman" panose="020206030504050203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en-US" sz="1600" b="0" i="1" smtClean="0">
                                                              <a:latin typeface="Cambria Math" panose="02040503050406030204" pitchFamily="18" charset="0"/>
                                                              <a:cs typeface="Times New Roman" panose="02020603050405020304" pitchFamily="18" charset="0"/>
                                                            </a:rPr>
                                                            <m:t>𝑛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en-US" sz="1600" b="0" i="1" smtClean="0">
                                                              <a:latin typeface="Cambria Math" panose="02040503050406030204" pitchFamily="18" charset="0"/>
                                                              <a:cs typeface="Times New Roman" panose="02020603050405020304" pitchFamily="18" charset="0"/>
                                                            </a:rPr>
                                                            <m:t>𝑖</m:t>
                                                          </m:r>
                                                        </m:sub>
                                                      </m:sSub>
                                                    </m:den>
                                                  </m:f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en-US" sz="1600" b="0" i="1" smtClean="0"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en-US" sz="1600" b="0" i="1" smtClean="0"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sSup>
                                                <m:sSupPr>
                                                  <m:ctrlP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US" sz="1600" b="0" i="0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sin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fName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𝜃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</m:e>
                                          </m:func>
                                        </m:e>
                                      </m:rad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6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29" y="1549236"/>
                <a:ext cx="3959033" cy="4524444"/>
              </a:xfrm>
              <a:prstGeom prst="rect">
                <a:avLst/>
              </a:prstGeom>
              <a:blipFill>
                <a:blip r:embed="rId3"/>
                <a:stretch>
                  <a:fillRect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10801" y="6052377"/>
            <a:ext cx="5237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the Fresnel equations are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typically given in this form in the literature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45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59697" y="808973"/>
            <a:ext cx="18726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Apparatus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81370" y="6329376"/>
            <a:ext cx="2829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Braunstein, </a:t>
            </a:r>
            <a:r>
              <a:rPr lang="en-US" dirty="0" err="1" smtClean="0"/>
              <a:t>vBFY</a:t>
            </a:r>
            <a:r>
              <a:rPr lang="en-US" dirty="0" smtClean="0"/>
              <a:t>, 7/29/2021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113" y="1718327"/>
            <a:ext cx="9205796" cy="44149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8515" y="3958225"/>
            <a:ext cx="26372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Mx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mirror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LP: linear polarizer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λ/2: half-wave plate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23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64801" y="808973"/>
            <a:ext cx="3262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of results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81370" y="6329376"/>
            <a:ext cx="2829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Braunstein, </a:t>
            </a:r>
            <a:r>
              <a:rPr lang="en-US" dirty="0" err="1" smtClean="0"/>
              <a:t>vBFY</a:t>
            </a:r>
            <a:r>
              <a:rPr lang="en-US" dirty="0" smtClean="0"/>
              <a:t>, 7/29/2021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23" y="1393748"/>
            <a:ext cx="6720001" cy="51461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438" y="2377800"/>
            <a:ext cx="5247442" cy="2637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2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64362" y="808973"/>
            <a:ext cx="24633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 Tasks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81370" y="6329376"/>
            <a:ext cx="2829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Braunstein, </a:t>
            </a:r>
            <a:r>
              <a:rPr lang="en-US" dirty="0" err="1" smtClean="0"/>
              <a:t>vBFY</a:t>
            </a:r>
            <a:r>
              <a:rPr lang="en-US" dirty="0" smtClean="0"/>
              <a:t>, 7/29/2021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706" y="1828800"/>
            <a:ext cx="44886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Beam alignment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investigation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Calibrate angle scale of rotation stage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Calibrate angle scale of 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/2 mount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 measurements corresponding to the Fresnel equations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Analyze the data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540" y="2117500"/>
            <a:ext cx="5709353" cy="2738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92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41964" y="808973"/>
            <a:ext cx="81081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Significance in the context of the Advanced Lab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81370" y="6329376"/>
            <a:ext cx="2829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Braunstein, </a:t>
            </a:r>
            <a:r>
              <a:rPr lang="en-US" dirty="0" err="1" smtClean="0"/>
              <a:t>vBFY</a:t>
            </a:r>
            <a:r>
              <a:rPr lang="en-US" dirty="0" smtClean="0"/>
              <a:t>, 7/29/2021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2633" y="1828800"/>
            <a:ext cx="1078673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Compelling and conceptually meaningful demonstration of and interaction with polarization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Optics lab skills (alignment)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Broad experimental methods challenges and experiences, including: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Angle calibrations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“Translation” of literature equations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Non-linear fitting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 application of principles to other laboratory systems and practices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Presents meaningful context for addressing technical writing skills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7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478</Words>
  <Application>Microsoft Office PowerPoint</Application>
  <PresentationFormat>Widescreen</PresentationFormat>
  <Paragraphs>50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MRB-CWU</dc:creator>
  <cp:lastModifiedBy>MRB-CWU</cp:lastModifiedBy>
  <cp:revision>19</cp:revision>
  <dcterms:created xsi:type="dcterms:W3CDTF">2021-07-19T20:02:31Z</dcterms:created>
  <dcterms:modified xsi:type="dcterms:W3CDTF">2021-07-19T23:00:58Z</dcterms:modified>
</cp:coreProperties>
</file>